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Lst>
  <p:notesMasterIdLst>
    <p:notesMasterId r:id="rId34"/>
  </p:notesMasterIdLst>
  <p:sldIdLst>
    <p:sldId id="256" r:id="rId6"/>
    <p:sldId id="257" r:id="rId7"/>
    <p:sldId id="289" r:id="rId8"/>
    <p:sldId id="259" r:id="rId9"/>
    <p:sldId id="260" r:id="rId10"/>
    <p:sldId id="261" r:id="rId11"/>
    <p:sldId id="262" r:id="rId12"/>
    <p:sldId id="263" r:id="rId13"/>
    <p:sldId id="282" r:id="rId14"/>
    <p:sldId id="265" r:id="rId15"/>
    <p:sldId id="264" r:id="rId16"/>
    <p:sldId id="266" r:id="rId17"/>
    <p:sldId id="268" r:id="rId18"/>
    <p:sldId id="269" r:id="rId19"/>
    <p:sldId id="283" r:id="rId20"/>
    <p:sldId id="270" r:id="rId21"/>
    <p:sldId id="284" r:id="rId22"/>
    <p:sldId id="274" r:id="rId23"/>
    <p:sldId id="285" r:id="rId24"/>
    <p:sldId id="275" r:id="rId25"/>
    <p:sldId id="286" r:id="rId26"/>
    <p:sldId id="287" r:id="rId27"/>
    <p:sldId id="272" r:id="rId28"/>
    <p:sldId id="277" r:id="rId29"/>
    <p:sldId id="273" r:id="rId30"/>
    <p:sldId id="276" r:id="rId31"/>
    <p:sldId id="280" r:id="rId32"/>
    <p:sldId id="281" r:id="rId33"/>
  </p:sldIdLst>
  <p:sldSz cx="12192000" cy="6858000"/>
  <p:notesSz cx="6797675" cy="992663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13AF93-1531-45FF-BF5B-CA4BEE4E4F41}"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nl-NL"/>
        </a:p>
      </dgm:t>
    </dgm:pt>
    <dgm:pt modelId="{B3D5A0F1-378E-4D7E-9319-3BB1AE29C6C7}">
      <dgm:prSet phldrT="[Tekst]"/>
      <dgm:spPr/>
      <dgm:t>
        <a:bodyPr/>
        <a:lstStyle/>
        <a:p>
          <a:r>
            <a:rPr lang="nl-NL"/>
            <a:t>1. nabespreken incident</a:t>
          </a:r>
        </a:p>
      </dgm:t>
    </dgm:pt>
    <dgm:pt modelId="{63ECBC27-1F8A-473F-834B-1EB884EEFA3C}" type="parTrans" cxnId="{6BAB8DBB-B0DE-4360-80D7-53CFFC8AB69B}">
      <dgm:prSet/>
      <dgm:spPr/>
      <dgm:t>
        <a:bodyPr/>
        <a:lstStyle/>
        <a:p>
          <a:endParaRPr lang="nl-NL"/>
        </a:p>
      </dgm:t>
    </dgm:pt>
    <dgm:pt modelId="{834A157F-7376-4FEA-9C9A-AABB11EB9215}" type="sibTrans" cxnId="{6BAB8DBB-B0DE-4360-80D7-53CFFC8AB69B}">
      <dgm:prSet/>
      <dgm:spPr/>
      <dgm:t>
        <a:bodyPr/>
        <a:lstStyle/>
        <a:p>
          <a:endParaRPr lang="nl-NL"/>
        </a:p>
      </dgm:t>
    </dgm:pt>
    <dgm:pt modelId="{ED1FC636-F545-4ECF-8DBB-B6777C62EA40}">
      <dgm:prSet phldrT="[Tekst]"/>
      <dgm:spPr/>
      <dgm:t>
        <a:bodyPr/>
        <a:lstStyle/>
        <a:p>
          <a:r>
            <a:rPr lang="nl-NL"/>
            <a:t>2. Evaluatievorm bepalen</a:t>
          </a:r>
        </a:p>
      </dgm:t>
    </dgm:pt>
    <dgm:pt modelId="{4968A55C-F45D-469F-A830-59CDD88C3CAF}" type="parTrans" cxnId="{492AC3A3-01D5-4F5C-A956-E5B86C587D43}">
      <dgm:prSet/>
      <dgm:spPr/>
      <dgm:t>
        <a:bodyPr/>
        <a:lstStyle/>
        <a:p>
          <a:endParaRPr lang="nl-NL"/>
        </a:p>
      </dgm:t>
    </dgm:pt>
    <dgm:pt modelId="{D823F091-0D20-4AD9-81CC-20FBB3E53733}" type="sibTrans" cxnId="{492AC3A3-01D5-4F5C-A956-E5B86C587D43}">
      <dgm:prSet/>
      <dgm:spPr/>
      <dgm:t>
        <a:bodyPr/>
        <a:lstStyle/>
        <a:p>
          <a:endParaRPr lang="nl-NL"/>
        </a:p>
      </dgm:t>
    </dgm:pt>
    <dgm:pt modelId="{8F5F2947-38E5-4855-942B-598F9B2E9332}">
      <dgm:prSet phldrT="[Tekst]"/>
      <dgm:spPr/>
      <dgm:t>
        <a:bodyPr/>
        <a:lstStyle/>
        <a:p>
          <a:r>
            <a:rPr lang="nl-NL"/>
            <a:t>3. Start evaluatie</a:t>
          </a:r>
        </a:p>
      </dgm:t>
    </dgm:pt>
    <dgm:pt modelId="{10B0A94F-89DC-4B13-A995-C8872FC1CC88}" type="parTrans" cxnId="{F49CF1EB-A26F-4F58-B62A-FF753404D394}">
      <dgm:prSet/>
      <dgm:spPr/>
      <dgm:t>
        <a:bodyPr/>
        <a:lstStyle/>
        <a:p>
          <a:endParaRPr lang="nl-NL"/>
        </a:p>
      </dgm:t>
    </dgm:pt>
    <dgm:pt modelId="{735C1D18-C145-417B-8703-D991B2BF23E5}" type="sibTrans" cxnId="{F49CF1EB-A26F-4F58-B62A-FF753404D394}">
      <dgm:prSet/>
      <dgm:spPr/>
      <dgm:t>
        <a:bodyPr/>
        <a:lstStyle/>
        <a:p>
          <a:endParaRPr lang="nl-NL"/>
        </a:p>
      </dgm:t>
    </dgm:pt>
    <dgm:pt modelId="{47BB8CAD-B18E-46B6-9D26-A0EC94C5A89C}">
      <dgm:prSet/>
      <dgm:spPr/>
      <dgm:t>
        <a:bodyPr/>
        <a:lstStyle/>
        <a:p>
          <a:r>
            <a:rPr lang="nl-NL"/>
            <a:t>Binnen 2 dagen</a:t>
          </a:r>
        </a:p>
      </dgm:t>
    </dgm:pt>
    <dgm:pt modelId="{7AD766D4-BA33-440D-AF88-3B27A75B51A8}" type="parTrans" cxnId="{B92F6F97-229B-4F72-8622-45754E2B825B}">
      <dgm:prSet/>
      <dgm:spPr/>
      <dgm:t>
        <a:bodyPr/>
        <a:lstStyle/>
        <a:p>
          <a:endParaRPr lang="nl-NL"/>
        </a:p>
      </dgm:t>
    </dgm:pt>
    <dgm:pt modelId="{138E6695-FABE-4E30-9293-011AFF0428E8}" type="sibTrans" cxnId="{B92F6F97-229B-4F72-8622-45754E2B825B}">
      <dgm:prSet/>
      <dgm:spPr/>
      <dgm:t>
        <a:bodyPr/>
        <a:lstStyle/>
        <a:p>
          <a:endParaRPr lang="nl-NL"/>
        </a:p>
      </dgm:t>
    </dgm:pt>
    <dgm:pt modelId="{CA14AF63-72D8-441F-8FE8-E9E08A20D3D7}">
      <dgm:prSet/>
      <dgm:spPr/>
      <dgm:t>
        <a:bodyPr/>
        <a:lstStyle/>
        <a:p>
          <a:r>
            <a:rPr lang="nl-NL"/>
            <a:t>afd. </a:t>
          </a:r>
          <a:r>
            <a:rPr lang="nl-NL" err="1"/>
            <a:t>Crisisbeheers</a:t>
          </a:r>
          <a:r>
            <a:rPr lang="nl-NL"/>
            <a:t>. met voorzitter</a:t>
          </a:r>
        </a:p>
      </dgm:t>
    </dgm:pt>
    <dgm:pt modelId="{920C3687-F7A8-4D0D-ADAD-3AD3AB6C6846}" type="parTrans" cxnId="{7FFA0144-277D-4FF9-BE5A-92BBFDE1E903}">
      <dgm:prSet/>
      <dgm:spPr/>
      <dgm:t>
        <a:bodyPr/>
        <a:lstStyle/>
        <a:p>
          <a:endParaRPr lang="nl-NL"/>
        </a:p>
      </dgm:t>
    </dgm:pt>
    <dgm:pt modelId="{3DE2A7F9-76F0-4DF1-B359-FB7D4B05DA7E}" type="sibTrans" cxnId="{7FFA0144-277D-4FF9-BE5A-92BBFDE1E903}">
      <dgm:prSet/>
      <dgm:spPr/>
      <dgm:t>
        <a:bodyPr/>
        <a:lstStyle/>
        <a:p>
          <a:endParaRPr lang="nl-NL"/>
        </a:p>
      </dgm:t>
    </dgm:pt>
    <dgm:pt modelId="{61AD4160-CACD-4525-B79C-3E9AF63BCC96}">
      <dgm:prSet/>
      <dgm:spPr/>
      <dgm:t>
        <a:bodyPr/>
        <a:lstStyle/>
        <a:p>
          <a:r>
            <a:rPr lang="nl-NL"/>
            <a:t>Snelle interne evaluatie</a:t>
          </a:r>
        </a:p>
      </dgm:t>
    </dgm:pt>
    <dgm:pt modelId="{C26B48AB-61EC-4EF7-ACC6-91B9CF0A689C}" type="parTrans" cxnId="{E5A0EEC5-85C8-4C3D-A41F-8BFC3D2A546C}">
      <dgm:prSet/>
      <dgm:spPr/>
      <dgm:t>
        <a:bodyPr/>
        <a:lstStyle/>
        <a:p>
          <a:endParaRPr lang="nl-NL"/>
        </a:p>
      </dgm:t>
    </dgm:pt>
    <dgm:pt modelId="{92945917-8B46-478A-9F2E-FF7E7ED76C7A}" type="sibTrans" cxnId="{E5A0EEC5-85C8-4C3D-A41F-8BFC3D2A546C}">
      <dgm:prSet/>
      <dgm:spPr/>
      <dgm:t>
        <a:bodyPr/>
        <a:lstStyle/>
        <a:p>
          <a:endParaRPr lang="nl-NL"/>
        </a:p>
      </dgm:t>
    </dgm:pt>
    <dgm:pt modelId="{D1DDAE39-4703-470A-A9BA-ADACB361F694}">
      <dgm:prSet/>
      <dgm:spPr/>
      <dgm:t>
        <a:bodyPr/>
        <a:lstStyle/>
        <a:p>
          <a:r>
            <a:rPr lang="nl-NL"/>
            <a:t>Uitgebreide interne evaluatie</a:t>
          </a:r>
        </a:p>
      </dgm:t>
    </dgm:pt>
    <dgm:pt modelId="{6C9540EE-F18C-448A-BD7E-F29B3F087CF8}" type="parTrans" cxnId="{C4C5E986-649A-4798-94C3-BF68DDC752C8}">
      <dgm:prSet/>
      <dgm:spPr/>
      <dgm:t>
        <a:bodyPr/>
        <a:lstStyle/>
        <a:p>
          <a:endParaRPr lang="nl-NL"/>
        </a:p>
      </dgm:t>
    </dgm:pt>
    <dgm:pt modelId="{748A03D1-7EE1-4790-A28F-5C0F4748C745}" type="sibTrans" cxnId="{C4C5E986-649A-4798-94C3-BF68DDC752C8}">
      <dgm:prSet/>
      <dgm:spPr/>
      <dgm:t>
        <a:bodyPr/>
        <a:lstStyle/>
        <a:p>
          <a:endParaRPr lang="nl-NL"/>
        </a:p>
      </dgm:t>
    </dgm:pt>
    <dgm:pt modelId="{522A10C3-061F-4F7A-B7FE-6E806A721056}">
      <dgm:prSet/>
      <dgm:spPr/>
      <dgm:t>
        <a:bodyPr/>
        <a:lstStyle/>
        <a:p>
          <a:r>
            <a:rPr lang="nl-NL"/>
            <a:t>Externe evaluatie</a:t>
          </a:r>
        </a:p>
      </dgm:t>
    </dgm:pt>
    <dgm:pt modelId="{FD9673C2-91D7-4937-86AD-EF405799346A}" type="parTrans" cxnId="{35749D3F-BE7A-4969-8C39-D440C79A78BD}">
      <dgm:prSet/>
      <dgm:spPr/>
      <dgm:t>
        <a:bodyPr/>
        <a:lstStyle/>
        <a:p>
          <a:endParaRPr lang="nl-NL"/>
        </a:p>
      </dgm:t>
    </dgm:pt>
    <dgm:pt modelId="{7F2D50D8-F2EF-4C4F-BC2F-D8E53525020B}" type="sibTrans" cxnId="{35749D3F-BE7A-4969-8C39-D440C79A78BD}">
      <dgm:prSet/>
      <dgm:spPr/>
      <dgm:t>
        <a:bodyPr/>
        <a:lstStyle/>
        <a:p>
          <a:endParaRPr lang="nl-NL"/>
        </a:p>
      </dgm:t>
    </dgm:pt>
    <dgm:pt modelId="{05870EFD-0B9E-4E33-BC29-AF6C08185E73}">
      <dgm:prSet/>
      <dgm:spPr/>
      <dgm:t>
        <a:bodyPr/>
        <a:lstStyle/>
        <a:p>
          <a:r>
            <a:rPr lang="nl-NL"/>
            <a:t>Inzetevaluatoren of externe partij</a:t>
          </a:r>
        </a:p>
      </dgm:t>
    </dgm:pt>
    <dgm:pt modelId="{B80903A4-30D2-4C27-B081-7EEA5AA5C149}" type="parTrans" cxnId="{25BC4BE5-9C52-44CE-BDCA-348445C9D041}">
      <dgm:prSet/>
      <dgm:spPr/>
      <dgm:t>
        <a:bodyPr/>
        <a:lstStyle/>
        <a:p>
          <a:endParaRPr lang="nl-NL"/>
        </a:p>
      </dgm:t>
    </dgm:pt>
    <dgm:pt modelId="{2463A022-552F-4C70-9B1B-4DD0ABF4A302}" type="sibTrans" cxnId="{25BC4BE5-9C52-44CE-BDCA-348445C9D041}">
      <dgm:prSet/>
      <dgm:spPr/>
      <dgm:t>
        <a:bodyPr/>
        <a:lstStyle/>
        <a:p>
          <a:endParaRPr lang="nl-NL"/>
        </a:p>
      </dgm:t>
    </dgm:pt>
    <dgm:pt modelId="{84E00D7C-85A9-4F89-B453-94F641515586}">
      <dgm:prSet/>
      <dgm:spPr/>
      <dgm:t>
        <a:bodyPr/>
        <a:lstStyle/>
        <a:p>
          <a:r>
            <a:rPr lang="nl-NL"/>
            <a:t>4. Presentatie uitkomsten</a:t>
          </a:r>
        </a:p>
      </dgm:t>
    </dgm:pt>
    <dgm:pt modelId="{1735D772-B711-440B-8484-06CDC363D5A0}" type="parTrans" cxnId="{7C32E2C4-E296-4412-8949-0B488C851A2A}">
      <dgm:prSet/>
      <dgm:spPr/>
      <dgm:t>
        <a:bodyPr/>
        <a:lstStyle/>
        <a:p>
          <a:endParaRPr lang="nl-NL"/>
        </a:p>
      </dgm:t>
    </dgm:pt>
    <dgm:pt modelId="{159D34FD-8855-4021-B90C-1995CD132603}" type="sibTrans" cxnId="{7C32E2C4-E296-4412-8949-0B488C851A2A}">
      <dgm:prSet/>
      <dgm:spPr/>
      <dgm:t>
        <a:bodyPr/>
        <a:lstStyle/>
        <a:p>
          <a:endParaRPr lang="nl-NL"/>
        </a:p>
      </dgm:t>
    </dgm:pt>
    <dgm:pt modelId="{235A0C9D-F564-49FA-A8B5-C4EEFAFD9683}">
      <dgm:prSet/>
      <dgm:spPr/>
      <dgm:t>
        <a:bodyPr/>
        <a:lstStyle/>
        <a:p>
          <a:r>
            <a:rPr lang="nl-NL"/>
            <a:t>Kennisdeling</a:t>
          </a:r>
        </a:p>
      </dgm:t>
    </dgm:pt>
    <dgm:pt modelId="{611B789A-CE84-4CDE-AB1F-8941B3F1C700}" type="parTrans" cxnId="{0D33C835-FCBF-4B60-B1F2-8E2B9378258C}">
      <dgm:prSet/>
      <dgm:spPr/>
      <dgm:t>
        <a:bodyPr/>
        <a:lstStyle/>
        <a:p>
          <a:endParaRPr lang="nl-NL"/>
        </a:p>
      </dgm:t>
    </dgm:pt>
    <dgm:pt modelId="{01F7E2D0-2A3B-40DC-829E-8437890D88E5}" type="sibTrans" cxnId="{0D33C835-FCBF-4B60-B1F2-8E2B9378258C}">
      <dgm:prSet/>
      <dgm:spPr/>
      <dgm:t>
        <a:bodyPr/>
        <a:lstStyle/>
        <a:p>
          <a:endParaRPr lang="nl-NL"/>
        </a:p>
      </dgm:t>
    </dgm:pt>
    <dgm:pt modelId="{A981861A-3181-4831-9E65-BC0B0C9A5114}">
      <dgm:prSet/>
      <dgm:spPr/>
      <dgm:t>
        <a:bodyPr/>
        <a:lstStyle/>
        <a:p>
          <a:r>
            <a:rPr lang="nl-NL"/>
            <a:t>Quickscanformulier</a:t>
          </a:r>
        </a:p>
      </dgm:t>
    </dgm:pt>
    <dgm:pt modelId="{C14C5C78-8B95-405C-9BC8-C5B3E1541E0B}" type="parTrans" cxnId="{1623421F-D20E-4B71-A05E-77C84D22C849}">
      <dgm:prSet/>
      <dgm:spPr/>
      <dgm:t>
        <a:bodyPr/>
        <a:lstStyle/>
        <a:p>
          <a:endParaRPr lang="nl-NL"/>
        </a:p>
      </dgm:t>
    </dgm:pt>
    <dgm:pt modelId="{B8189B74-9536-4104-A477-EC8C74A13BAE}" type="sibTrans" cxnId="{1623421F-D20E-4B71-A05E-77C84D22C849}">
      <dgm:prSet/>
      <dgm:spPr/>
      <dgm:t>
        <a:bodyPr/>
        <a:lstStyle/>
        <a:p>
          <a:endParaRPr lang="nl-NL"/>
        </a:p>
      </dgm:t>
    </dgm:pt>
    <dgm:pt modelId="{91996D87-6CB1-4613-96B4-3472C481C4B9}" type="pres">
      <dgm:prSet presAssocID="{2113AF93-1531-45FF-BF5B-CA4BEE4E4F41}" presName="Name0" presStyleCnt="0">
        <dgm:presLayoutVars>
          <dgm:dir/>
          <dgm:animLvl val="lvl"/>
          <dgm:resizeHandles val="exact"/>
        </dgm:presLayoutVars>
      </dgm:prSet>
      <dgm:spPr/>
    </dgm:pt>
    <dgm:pt modelId="{AC41EC0B-9BCE-46FC-88A0-1919BC7E6D42}" type="pres">
      <dgm:prSet presAssocID="{B3D5A0F1-378E-4D7E-9319-3BB1AE29C6C7}" presName="composite" presStyleCnt="0"/>
      <dgm:spPr/>
    </dgm:pt>
    <dgm:pt modelId="{8C50E98A-F329-4EF7-AAA0-4A42AD126744}" type="pres">
      <dgm:prSet presAssocID="{B3D5A0F1-378E-4D7E-9319-3BB1AE29C6C7}" presName="parTx" presStyleLbl="alignNode1" presStyleIdx="0" presStyleCnt="4">
        <dgm:presLayoutVars>
          <dgm:chMax val="0"/>
          <dgm:chPref val="0"/>
          <dgm:bulletEnabled val="1"/>
        </dgm:presLayoutVars>
      </dgm:prSet>
      <dgm:spPr/>
    </dgm:pt>
    <dgm:pt modelId="{509F9496-3CB3-4A0F-8E5E-2AC3C3E862D5}" type="pres">
      <dgm:prSet presAssocID="{B3D5A0F1-378E-4D7E-9319-3BB1AE29C6C7}" presName="desTx" presStyleLbl="alignAccFollowNode1" presStyleIdx="0" presStyleCnt="4">
        <dgm:presLayoutVars>
          <dgm:bulletEnabled val="1"/>
        </dgm:presLayoutVars>
      </dgm:prSet>
      <dgm:spPr/>
    </dgm:pt>
    <dgm:pt modelId="{0241F605-3714-409E-943B-D7DE2DA29E8B}" type="pres">
      <dgm:prSet presAssocID="{834A157F-7376-4FEA-9C9A-AABB11EB9215}" presName="space" presStyleCnt="0"/>
      <dgm:spPr/>
    </dgm:pt>
    <dgm:pt modelId="{859F7D3A-D154-453D-8E5E-E68D03662F71}" type="pres">
      <dgm:prSet presAssocID="{ED1FC636-F545-4ECF-8DBB-B6777C62EA40}" presName="composite" presStyleCnt="0"/>
      <dgm:spPr/>
    </dgm:pt>
    <dgm:pt modelId="{E905C498-B328-4C03-A2E5-950C075D4E86}" type="pres">
      <dgm:prSet presAssocID="{ED1FC636-F545-4ECF-8DBB-B6777C62EA40}" presName="parTx" presStyleLbl="alignNode1" presStyleIdx="1" presStyleCnt="4">
        <dgm:presLayoutVars>
          <dgm:chMax val="0"/>
          <dgm:chPref val="0"/>
          <dgm:bulletEnabled val="1"/>
        </dgm:presLayoutVars>
      </dgm:prSet>
      <dgm:spPr/>
    </dgm:pt>
    <dgm:pt modelId="{93C3264E-DE4E-4E9D-8F1B-9CAA12B54988}" type="pres">
      <dgm:prSet presAssocID="{ED1FC636-F545-4ECF-8DBB-B6777C62EA40}" presName="desTx" presStyleLbl="alignAccFollowNode1" presStyleIdx="1" presStyleCnt="4">
        <dgm:presLayoutVars>
          <dgm:bulletEnabled val="1"/>
        </dgm:presLayoutVars>
      </dgm:prSet>
      <dgm:spPr/>
    </dgm:pt>
    <dgm:pt modelId="{BB038182-C319-497B-9238-7A20EF7602FC}" type="pres">
      <dgm:prSet presAssocID="{D823F091-0D20-4AD9-81CC-20FBB3E53733}" presName="space" presStyleCnt="0"/>
      <dgm:spPr/>
    </dgm:pt>
    <dgm:pt modelId="{6BBE27E3-FC42-4B98-92F8-BAD0EDB7A1CC}" type="pres">
      <dgm:prSet presAssocID="{8F5F2947-38E5-4855-942B-598F9B2E9332}" presName="composite" presStyleCnt="0"/>
      <dgm:spPr/>
    </dgm:pt>
    <dgm:pt modelId="{4E361A9D-24D4-4260-AA74-1B99C710C81D}" type="pres">
      <dgm:prSet presAssocID="{8F5F2947-38E5-4855-942B-598F9B2E9332}" presName="parTx" presStyleLbl="alignNode1" presStyleIdx="2" presStyleCnt="4">
        <dgm:presLayoutVars>
          <dgm:chMax val="0"/>
          <dgm:chPref val="0"/>
          <dgm:bulletEnabled val="1"/>
        </dgm:presLayoutVars>
      </dgm:prSet>
      <dgm:spPr/>
    </dgm:pt>
    <dgm:pt modelId="{CF0F3D23-FF85-48CC-A637-584A2E99A328}" type="pres">
      <dgm:prSet presAssocID="{8F5F2947-38E5-4855-942B-598F9B2E9332}" presName="desTx" presStyleLbl="alignAccFollowNode1" presStyleIdx="2" presStyleCnt="4">
        <dgm:presLayoutVars>
          <dgm:bulletEnabled val="1"/>
        </dgm:presLayoutVars>
      </dgm:prSet>
      <dgm:spPr/>
    </dgm:pt>
    <dgm:pt modelId="{91E1A996-D242-4ABE-B35F-4B8C229F5ADA}" type="pres">
      <dgm:prSet presAssocID="{735C1D18-C145-417B-8703-D991B2BF23E5}" presName="space" presStyleCnt="0"/>
      <dgm:spPr/>
    </dgm:pt>
    <dgm:pt modelId="{F224E3A2-F3DA-45E5-8B25-D3808B311111}" type="pres">
      <dgm:prSet presAssocID="{84E00D7C-85A9-4F89-B453-94F641515586}" presName="composite" presStyleCnt="0"/>
      <dgm:spPr/>
    </dgm:pt>
    <dgm:pt modelId="{6176702C-D2D7-4697-A602-7B6DC28A39B0}" type="pres">
      <dgm:prSet presAssocID="{84E00D7C-85A9-4F89-B453-94F641515586}" presName="parTx" presStyleLbl="alignNode1" presStyleIdx="3" presStyleCnt="4">
        <dgm:presLayoutVars>
          <dgm:chMax val="0"/>
          <dgm:chPref val="0"/>
          <dgm:bulletEnabled val="1"/>
        </dgm:presLayoutVars>
      </dgm:prSet>
      <dgm:spPr/>
    </dgm:pt>
    <dgm:pt modelId="{D483DE68-ECAC-4E32-8915-E5E6E9DBB9A5}" type="pres">
      <dgm:prSet presAssocID="{84E00D7C-85A9-4F89-B453-94F641515586}" presName="desTx" presStyleLbl="alignAccFollowNode1" presStyleIdx="3" presStyleCnt="4">
        <dgm:presLayoutVars>
          <dgm:bulletEnabled val="1"/>
        </dgm:presLayoutVars>
      </dgm:prSet>
      <dgm:spPr/>
    </dgm:pt>
  </dgm:ptLst>
  <dgm:cxnLst>
    <dgm:cxn modelId="{A36F9F0A-74D0-400D-AB2E-9E47EC52A171}" type="presOf" srcId="{2113AF93-1531-45FF-BF5B-CA4BEE4E4F41}" destId="{91996D87-6CB1-4613-96B4-3472C481C4B9}" srcOrd="0" destOrd="0" presId="urn:microsoft.com/office/officeart/2005/8/layout/hList1"/>
    <dgm:cxn modelId="{1623421F-D20E-4B71-A05E-77C84D22C849}" srcId="{B3D5A0F1-378E-4D7E-9319-3BB1AE29C6C7}" destId="{A981861A-3181-4831-9E65-BC0B0C9A5114}" srcOrd="1" destOrd="0" parTransId="{C14C5C78-8B95-405C-9BC8-C5B3E1541E0B}" sibTransId="{B8189B74-9536-4104-A477-EC8C74A13BAE}"/>
    <dgm:cxn modelId="{0D33C835-FCBF-4B60-B1F2-8E2B9378258C}" srcId="{84E00D7C-85A9-4F89-B453-94F641515586}" destId="{235A0C9D-F564-49FA-A8B5-C4EEFAFD9683}" srcOrd="0" destOrd="0" parTransId="{611B789A-CE84-4CDE-AB1F-8941B3F1C700}" sibTransId="{01F7E2D0-2A3B-40DC-829E-8437890D88E5}"/>
    <dgm:cxn modelId="{35749D3F-BE7A-4969-8C39-D440C79A78BD}" srcId="{ED1FC636-F545-4ECF-8DBB-B6777C62EA40}" destId="{522A10C3-061F-4F7A-B7FE-6E806A721056}" srcOrd="3" destOrd="0" parTransId="{FD9673C2-91D7-4937-86AD-EF405799346A}" sibTransId="{7F2D50D8-F2EF-4C4F-BC2F-D8E53525020B}"/>
    <dgm:cxn modelId="{7FFA0144-277D-4FF9-BE5A-92BBFDE1E903}" srcId="{ED1FC636-F545-4ECF-8DBB-B6777C62EA40}" destId="{CA14AF63-72D8-441F-8FE8-E9E08A20D3D7}" srcOrd="0" destOrd="0" parTransId="{920C3687-F7A8-4D0D-ADAD-3AD3AB6C6846}" sibTransId="{3DE2A7F9-76F0-4DF1-B359-FB7D4B05DA7E}"/>
    <dgm:cxn modelId="{3FDC4382-C2A0-4B24-BD65-71656CB3BCD3}" type="presOf" srcId="{61AD4160-CACD-4525-B79C-3E9AF63BCC96}" destId="{93C3264E-DE4E-4E9D-8F1B-9CAA12B54988}" srcOrd="0" destOrd="1" presId="urn:microsoft.com/office/officeart/2005/8/layout/hList1"/>
    <dgm:cxn modelId="{478FD385-7EAA-4B95-9D28-6333E248C662}" type="presOf" srcId="{B3D5A0F1-378E-4D7E-9319-3BB1AE29C6C7}" destId="{8C50E98A-F329-4EF7-AAA0-4A42AD126744}" srcOrd="0" destOrd="0" presId="urn:microsoft.com/office/officeart/2005/8/layout/hList1"/>
    <dgm:cxn modelId="{C4C5E986-649A-4798-94C3-BF68DDC752C8}" srcId="{ED1FC636-F545-4ECF-8DBB-B6777C62EA40}" destId="{D1DDAE39-4703-470A-A9BA-ADACB361F694}" srcOrd="2" destOrd="0" parTransId="{6C9540EE-F18C-448A-BD7E-F29B3F087CF8}" sibTransId="{748A03D1-7EE1-4790-A28F-5C0F4748C745}"/>
    <dgm:cxn modelId="{9A16EF87-1714-407D-AB73-539E344B8A50}" type="presOf" srcId="{ED1FC636-F545-4ECF-8DBB-B6777C62EA40}" destId="{E905C498-B328-4C03-A2E5-950C075D4E86}" srcOrd="0" destOrd="0" presId="urn:microsoft.com/office/officeart/2005/8/layout/hList1"/>
    <dgm:cxn modelId="{B92F6F97-229B-4F72-8622-45754E2B825B}" srcId="{B3D5A0F1-378E-4D7E-9319-3BB1AE29C6C7}" destId="{47BB8CAD-B18E-46B6-9D26-A0EC94C5A89C}" srcOrd="0" destOrd="0" parTransId="{7AD766D4-BA33-440D-AF88-3B27A75B51A8}" sibTransId="{138E6695-FABE-4E30-9293-011AFF0428E8}"/>
    <dgm:cxn modelId="{22AEBA98-D52D-4828-97BC-39495BE7CD59}" type="presOf" srcId="{D1DDAE39-4703-470A-A9BA-ADACB361F694}" destId="{93C3264E-DE4E-4E9D-8F1B-9CAA12B54988}" srcOrd="0" destOrd="2" presId="urn:microsoft.com/office/officeart/2005/8/layout/hList1"/>
    <dgm:cxn modelId="{492AC3A3-01D5-4F5C-A956-E5B86C587D43}" srcId="{2113AF93-1531-45FF-BF5B-CA4BEE4E4F41}" destId="{ED1FC636-F545-4ECF-8DBB-B6777C62EA40}" srcOrd="1" destOrd="0" parTransId="{4968A55C-F45D-469F-A830-59CDD88C3CAF}" sibTransId="{D823F091-0D20-4AD9-81CC-20FBB3E53733}"/>
    <dgm:cxn modelId="{C9BEFBA6-C829-429B-9AE8-A7D5290C9DDE}" type="presOf" srcId="{05870EFD-0B9E-4E33-BC29-AF6C08185E73}" destId="{CF0F3D23-FF85-48CC-A637-584A2E99A328}" srcOrd="0" destOrd="0" presId="urn:microsoft.com/office/officeart/2005/8/layout/hList1"/>
    <dgm:cxn modelId="{3441B4B8-9D9A-43EF-9BC5-483E68DD9AD4}" type="presOf" srcId="{522A10C3-061F-4F7A-B7FE-6E806A721056}" destId="{93C3264E-DE4E-4E9D-8F1B-9CAA12B54988}" srcOrd="0" destOrd="3" presId="urn:microsoft.com/office/officeart/2005/8/layout/hList1"/>
    <dgm:cxn modelId="{6BAB8DBB-B0DE-4360-80D7-53CFFC8AB69B}" srcId="{2113AF93-1531-45FF-BF5B-CA4BEE4E4F41}" destId="{B3D5A0F1-378E-4D7E-9319-3BB1AE29C6C7}" srcOrd="0" destOrd="0" parTransId="{63ECBC27-1F8A-473F-834B-1EB884EEFA3C}" sibTransId="{834A157F-7376-4FEA-9C9A-AABB11EB9215}"/>
    <dgm:cxn modelId="{D6358CC3-5944-4F6C-A267-87F71E5D01B4}" type="presOf" srcId="{A981861A-3181-4831-9E65-BC0B0C9A5114}" destId="{509F9496-3CB3-4A0F-8E5E-2AC3C3E862D5}" srcOrd="0" destOrd="1" presId="urn:microsoft.com/office/officeart/2005/8/layout/hList1"/>
    <dgm:cxn modelId="{7C32E2C4-E296-4412-8949-0B488C851A2A}" srcId="{2113AF93-1531-45FF-BF5B-CA4BEE4E4F41}" destId="{84E00D7C-85A9-4F89-B453-94F641515586}" srcOrd="3" destOrd="0" parTransId="{1735D772-B711-440B-8484-06CDC363D5A0}" sibTransId="{159D34FD-8855-4021-B90C-1995CD132603}"/>
    <dgm:cxn modelId="{E5A0EEC5-85C8-4C3D-A41F-8BFC3D2A546C}" srcId="{ED1FC636-F545-4ECF-8DBB-B6777C62EA40}" destId="{61AD4160-CACD-4525-B79C-3E9AF63BCC96}" srcOrd="1" destOrd="0" parTransId="{C26B48AB-61EC-4EF7-ACC6-91B9CF0A689C}" sibTransId="{92945917-8B46-478A-9F2E-FF7E7ED76C7A}"/>
    <dgm:cxn modelId="{2B3841C9-E89A-4171-AEDD-226E2743D522}" type="presOf" srcId="{CA14AF63-72D8-441F-8FE8-E9E08A20D3D7}" destId="{93C3264E-DE4E-4E9D-8F1B-9CAA12B54988}" srcOrd="0" destOrd="0" presId="urn:microsoft.com/office/officeart/2005/8/layout/hList1"/>
    <dgm:cxn modelId="{09FA09DB-C2ED-4CFC-8ABC-7B205F37FAA9}" type="presOf" srcId="{8F5F2947-38E5-4855-942B-598F9B2E9332}" destId="{4E361A9D-24D4-4260-AA74-1B99C710C81D}" srcOrd="0" destOrd="0" presId="urn:microsoft.com/office/officeart/2005/8/layout/hList1"/>
    <dgm:cxn modelId="{25BC4BE5-9C52-44CE-BDCA-348445C9D041}" srcId="{8F5F2947-38E5-4855-942B-598F9B2E9332}" destId="{05870EFD-0B9E-4E33-BC29-AF6C08185E73}" srcOrd="0" destOrd="0" parTransId="{B80903A4-30D2-4C27-B081-7EEA5AA5C149}" sibTransId="{2463A022-552F-4C70-9B1B-4DD0ABF4A302}"/>
    <dgm:cxn modelId="{F49CF1EB-A26F-4F58-B62A-FF753404D394}" srcId="{2113AF93-1531-45FF-BF5B-CA4BEE4E4F41}" destId="{8F5F2947-38E5-4855-942B-598F9B2E9332}" srcOrd="2" destOrd="0" parTransId="{10B0A94F-89DC-4B13-A995-C8872FC1CC88}" sibTransId="{735C1D18-C145-417B-8703-D991B2BF23E5}"/>
    <dgm:cxn modelId="{C84136F9-B3DB-4999-96F0-60C33B79CCCA}" type="presOf" srcId="{84E00D7C-85A9-4F89-B453-94F641515586}" destId="{6176702C-D2D7-4697-A602-7B6DC28A39B0}" srcOrd="0" destOrd="0" presId="urn:microsoft.com/office/officeart/2005/8/layout/hList1"/>
    <dgm:cxn modelId="{8F8EBDFA-AB55-41E4-9EB8-CC97FEC908AB}" type="presOf" srcId="{235A0C9D-F564-49FA-A8B5-C4EEFAFD9683}" destId="{D483DE68-ECAC-4E32-8915-E5E6E9DBB9A5}" srcOrd="0" destOrd="0" presId="urn:microsoft.com/office/officeart/2005/8/layout/hList1"/>
    <dgm:cxn modelId="{223C38FE-E045-49F4-9BF7-DF2E6335E3FC}" type="presOf" srcId="{47BB8CAD-B18E-46B6-9D26-A0EC94C5A89C}" destId="{509F9496-3CB3-4A0F-8E5E-2AC3C3E862D5}" srcOrd="0" destOrd="0" presId="urn:microsoft.com/office/officeart/2005/8/layout/hList1"/>
    <dgm:cxn modelId="{A53E215E-13D8-4545-B59F-E4CF116308CF}" type="presParOf" srcId="{91996D87-6CB1-4613-96B4-3472C481C4B9}" destId="{AC41EC0B-9BCE-46FC-88A0-1919BC7E6D42}" srcOrd="0" destOrd="0" presId="urn:microsoft.com/office/officeart/2005/8/layout/hList1"/>
    <dgm:cxn modelId="{FBC6B491-0206-401F-B99C-C37FA8EF7B0B}" type="presParOf" srcId="{AC41EC0B-9BCE-46FC-88A0-1919BC7E6D42}" destId="{8C50E98A-F329-4EF7-AAA0-4A42AD126744}" srcOrd="0" destOrd="0" presId="urn:microsoft.com/office/officeart/2005/8/layout/hList1"/>
    <dgm:cxn modelId="{ED209EDF-F649-434E-8D94-FA3750EFC718}" type="presParOf" srcId="{AC41EC0B-9BCE-46FC-88A0-1919BC7E6D42}" destId="{509F9496-3CB3-4A0F-8E5E-2AC3C3E862D5}" srcOrd="1" destOrd="0" presId="urn:microsoft.com/office/officeart/2005/8/layout/hList1"/>
    <dgm:cxn modelId="{17B632F4-743C-464D-8BFE-9604387E37FC}" type="presParOf" srcId="{91996D87-6CB1-4613-96B4-3472C481C4B9}" destId="{0241F605-3714-409E-943B-D7DE2DA29E8B}" srcOrd="1" destOrd="0" presId="urn:microsoft.com/office/officeart/2005/8/layout/hList1"/>
    <dgm:cxn modelId="{BFB5CD5E-992C-47D8-A5E3-56206670FDF9}" type="presParOf" srcId="{91996D87-6CB1-4613-96B4-3472C481C4B9}" destId="{859F7D3A-D154-453D-8E5E-E68D03662F71}" srcOrd="2" destOrd="0" presId="urn:microsoft.com/office/officeart/2005/8/layout/hList1"/>
    <dgm:cxn modelId="{0C836AED-05B2-4849-89C2-2A445B9E5F37}" type="presParOf" srcId="{859F7D3A-D154-453D-8E5E-E68D03662F71}" destId="{E905C498-B328-4C03-A2E5-950C075D4E86}" srcOrd="0" destOrd="0" presId="urn:microsoft.com/office/officeart/2005/8/layout/hList1"/>
    <dgm:cxn modelId="{65844DD0-F78B-478B-AA82-608074DB324C}" type="presParOf" srcId="{859F7D3A-D154-453D-8E5E-E68D03662F71}" destId="{93C3264E-DE4E-4E9D-8F1B-9CAA12B54988}" srcOrd="1" destOrd="0" presId="urn:microsoft.com/office/officeart/2005/8/layout/hList1"/>
    <dgm:cxn modelId="{73EE1C8B-0701-4675-BE8B-1F561852B032}" type="presParOf" srcId="{91996D87-6CB1-4613-96B4-3472C481C4B9}" destId="{BB038182-C319-497B-9238-7A20EF7602FC}" srcOrd="3" destOrd="0" presId="urn:microsoft.com/office/officeart/2005/8/layout/hList1"/>
    <dgm:cxn modelId="{996FEB29-FAE5-4E94-B3DB-F50D7E9A7F2E}" type="presParOf" srcId="{91996D87-6CB1-4613-96B4-3472C481C4B9}" destId="{6BBE27E3-FC42-4B98-92F8-BAD0EDB7A1CC}" srcOrd="4" destOrd="0" presId="urn:microsoft.com/office/officeart/2005/8/layout/hList1"/>
    <dgm:cxn modelId="{A3D23D4B-9FAB-4E82-995A-670533F83479}" type="presParOf" srcId="{6BBE27E3-FC42-4B98-92F8-BAD0EDB7A1CC}" destId="{4E361A9D-24D4-4260-AA74-1B99C710C81D}" srcOrd="0" destOrd="0" presId="urn:microsoft.com/office/officeart/2005/8/layout/hList1"/>
    <dgm:cxn modelId="{395CDF85-3A42-4814-B531-F0C2F22301FD}" type="presParOf" srcId="{6BBE27E3-FC42-4B98-92F8-BAD0EDB7A1CC}" destId="{CF0F3D23-FF85-48CC-A637-584A2E99A328}" srcOrd="1" destOrd="0" presId="urn:microsoft.com/office/officeart/2005/8/layout/hList1"/>
    <dgm:cxn modelId="{44774C4A-04CD-4C3D-9BF1-7FD1AD5DE3EA}" type="presParOf" srcId="{91996D87-6CB1-4613-96B4-3472C481C4B9}" destId="{91E1A996-D242-4ABE-B35F-4B8C229F5ADA}" srcOrd="5" destOrd="0" presId="urn:microsoft.com/office/officeart/2005/8/layout/hList1"/>
    <dgm:cxn modelId="{90129C0B-3871-4790-AAE4-4525FF07383F}" type="presParOf" srcId="{91996D87-6CB1-4613-96B4-3472C481C4B9}" destId="{F224E3A2-F3DA-45E5-8B25-D3808B311111}" srcOrd="6" destOrd="0" presId="urn:microsoft.com/office/officeart/2005/8/layout/hList1"/>
    <dgm:cxn modelId="{63D2BBC0-F235-4378-8099-4A4A902DAF0C}" type="presParOf" srcId="{F224E3A2-F3DA-45E5-8B25-D3808B311111}" destId="{6176702C-D2D7-4697-A602-7B6DC28A39B0}" srcOrd="0" destOrd="0" presId="urn:microsoft.com/office/officeart/2005/8/layout/hList1"/>
    <dgm:cxn modelId="{8733654C-4E11-48B3-AAC5-4BEBFEEE2E43}" type="presParOf" srcId="{F224E3A2-F3DA-45E5-8B25-D3808B311111}" destId="{D483DE68-ECAC-4E32-8915-E5E6E9DBB9A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50E98A-F329-4EF7-AAA0-4A42AD126744}">
      <dsp:nvSpPr>
        <dsp:cNvPr id="0" name=""/>
        <dsp:cNvSpPr/>
      </dsp:nvSpPr>
      <dsp:spPr>
        <a:xfrm>
          <a:off x="3906" y="1251248"/>
          <a:ext cx="2349012" cy="588038"/>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nl-NL" sz="1700" kern="1200"/>
            <a:t>1. nabespreken incident</a:t>
          </a:r>
        </a:p>
      </dsp:txBody>
      <dsp:txXfrm>
        <a:off x="3906" y="1251248"/>
        <a:ext cx="2349012" cy="588038"/>
      </dsp:txXfrm>
    </dsp:sp>
    <dsp:sp modelId="{509F9496-3CB3-4A0F-8E5E-2AC3C3E862D5}">
      <dsp:nvSpPr>
        <dsp:cNvPr id="0" name=""/>
        <dsp:cNvSpPr/>
      </dsp:nvSpPr>
      <dsp:spPr>
        <a:xfrm>
          <a:off x="3906" y="1839287"/>
          <a:ext cx="2349012" cy="1913265"/>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nl-NL" sz="1700" kern="1200"/>
            <a:t>Binnen 2 dagen</a:t>
          </a:r>
        </a:p>
        <a:p>
          <a:pPr marL="171450" lvl="1" indent="-171450" algn="l" defTabSz="755650">
            <a:lnSpc>
              <a:spcPct val="90000"/>
            </a:lnSpc>
            <a:spcBef>
              <a:spcPct val="0"/>
            </a:spcBef>
            <a:spcAft>
              <a:spcPct val="15000"/>
            </a:spcAft>
            <a:buChar char="•"/>
          </a:pPr>
          <a:r>
            <a:rPr lang="nl-NL" sz="1700" kern="1200"/>
            <a:t>Quickscanformulier</a:t>
          </a:r>
        </a:p>
      </dsp:txBody>
      <dsp:txXfrm>
        <a:off x="3906" y="1839287"/>
        <a:ext cx="2349012" cy="1913265"/>
      </dsp:txXfrm>
    </dsp:sp>
    <dsp:sp modelId="{E905C498-B328-4C03-A2E5-950C075D4E86}">
      <dsp:nvSpPr>
        <dsp:cNvPr id="0" name=""/>
        <dsp:cNvSpPr/>
      </dsp:nvSpPr>
      <dsp:spPr>
        <a:xfrm>
          <a:off x="2681780" y="1251248"/>
          <a:ext cx="2349012" cy="588038"/>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nl-NL" sz="1700" kern="1200"/>
            <a:t>2. Evaluatievorm bepalen</a:t>
          </a:r>
        </a:p>
      </dsp:txBody>
      <dsp:txXfrm>
        <a:off x="2681780" y="1251248"/>
        <a:ext cx="2349012" cy="588038"/>
      </dsp:txXfrm>
    </dsp:sp>
    <dsp:sp modelId="{93C3264E-DE4E-4E9D-8F1B-9CAA12B54988}">
      <dsp:nvSpPr>
        <dsp:cNvPr id="0" name=""/>
        <dsp:cNvSpPr/>
      </dsp:nvSpPr>
      <dsp:spPr>
        <a:xfrm>
          <a:off x="2681780" y="1839287"/>
          <a:ext cx="2349012" cy="1913265"/>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nl-NL" sz="1700" kern="1200"/>
            <a:t>afd. </a:t>
          </a:r>
          <a:r>
            <a:rPr lang="nl-NL" sz="1700" kern="1200" err="1"/>
            <a:t>Crisisbeheers</a:t>
          </a:r>
          <a:r>
            <a:rPr lang="nl-NL" sz="1700" kern="1200"/>
            <a:t>. met voorzitter</a:t>
          </a:r>
        </a:p>
        <a:p>
          <a:pPr marL="171450" lvl="1" indent="-171450" algn="l" defTabSz="755650">
            <a:lnSpc>
              <a:spcPct val="90000"/>
            </a:lnSpc>
            <a:spcBef>
              <a:spcPct val="0"/>
            </a:spcBef>
            <a:spcAft>
              <a:spcPct val="15000"/>
            </a:spcAft>
            <a:buChar char="•"/>
          </a:pPr>
          <a:r>
            <a:rPr lang="nl-NL" sz="1700" kern="1200"/>
            <a:t>Snelle interne evaluatie</a:t>
          </a:r>
        </a:p>
        <a:p>
          <a:pPr marL="171450" lvl="1" indent="-171450" algn="l" defTabSz="755650">
            <a:lnSpc>
              <a:spcPct val="90000"/>
            </a:lnSpc>
            <a:spcBef>
              <a:spcPct val="0"/>
            </a:spcBef>
            <a:spcAft>
              <a:spcPct val="15000"/>
            </a:spcAft>
            <a:buChar char="•"/>
          </a:pPr>
          <a:r>
            <a:rPr lang="nl-NL" sz="1700" kern="1200"/>
            <a:t>Uitgebreide interne evaluatie</a:t>
          </a:r>
        </a:p>
        <a:p>
          <a:pPr marL="171450" lvl="1" indent="-171450" algn="l" defTabSz="755650">
            <a:lnSpc>
              <a:spcPct val="90000"/>
            </a:lnSpc>
            <a:spcBef>
              <a:spcPct val="0"/>
            </a:spcBef>
            <a:spcAft>
              <a:spcPct val="15000"/>
            </a:spcAft>
            <a:buChar char="•"/>
          </a:pPr>
          <a:r>
            <a:rPr lang="nl-NL" sz="1700" kern="1200"/>
            <a:t>Externe evaluatie</a:t>
          </a:r>
        </a:p>
      </dsp:txBody>
      <dsp:txXfrm>
        <a:off x="2681780" y="1839287"/>
        <a:ext cx="2349012" cy="1913265"/>
      </dsp:txXfrm>
    </dsp:sp>
    <dsp:sp modelId="{4E361A9D-24D4-4260-AA74-1B99C710C81D}">
      <dsp:nvSpPr>
        <dsp:cNvPr id="0" name=""/>
        <dsp:cNvSpPr/>
      </dsp:nvSpPr>
      <dsp:spPr>
        <a:xfrm>
          <a:off x="5359654" y="1251248"/>
          <a:ext cx="2349012" cy="588038"/>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nl-NL" sz="1700" kern="1200"/>
            <a:t>3. Start evaluatie</a:t>
          </a:r>
        </a:p>
      </dsp:txBody>
      <dsp:txXfrm>
        <a:off x="5359654" y="1251248"/>
        <a:ext cx="2349012" cy="588038"/>
      </dsp:txXfrm>
    </dsp:sp>
    <dsp:sp modelId="{CF0F3D23-FF85-48CC-A637-584A2E99A328}">
      <dsp:nvSpPr>
        <dsp:cNvPr id="0" name=""/>
        <dsp:cNvSpPr/>
      </dsp:nvSpPr>
      <dsp:spPr>
        <a:xfrm>
          <a:off x="5359654" y="1839287"/>
          <a:ext cx="2349012" cy="1913265"/>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nl-NL" sz="1700" kern="1200"/>
            <a:t>Inzetevaluatoren of externe partij</a:t>
          </a:r>
        </a:p>
      </dsp:txBody>
      <dsp:txXfrm>
        <a:off x="5359654" y="1839287"/>
        <a:ext cx="2349012" cy="1913265"/>
      </dsp:txXfrm>
    </dsp:sp>
    <dsp:sp modelId="{6176702C-D2D7-4697-A602-7B6DC28A39B0}">
      <dsp:nvSpPr>
        <dsp:cNvPr id="0" name=""/>
        <dsp:cNvSpPr/>
      </dsp:nvSpPr>
      <dsp:spPr>
        <a:xfrm>
          <a:off x="8037529" y="1251248"/>
          <a:ext cx="2349012" cy="588038"/>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nl-NL" sz="1700" kern="1200"/>
            <a:t>4. Presentatie uitkomsten</a:t>
          </a:r>
        </a:p>
      </dsp:txBody>
      <dsp:txXfrm>
        <a:off x="8037529" y="1251248"/>
        <a:ext cx="2349012" cy="588038"/>
      </dsp:txXfrm>
    </dsp:sp>
    <dsp:sp modelId="{D483DE68-ECAC-4E32-8915-E5E6E9DBB9A5}">
      <dsp:nvSpPr>
        <dsp:cNvPr id="0" name=""/>
        <dsp:cNvSpPr/>
      </dsp:nvSpPr>
      <dsp:spPr>
        <a:xfrm>
          <a:off x="8037529" y="1839287"/>
          <a:ext cx="2349012" cy="1913265"/>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nl-NL" sz="1700" kern="1200"/>
            <a:t>Kennisdeling</a:t>
          </a:r>
        </a:p>
      </dsp:txBody>
      <dsp:txXfrm>
        <a:off x="8037529" y="1839287"/>
        <a:ext cx="2349012" cy="1913265"/>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6C1C7D6-23C1-4B13-8E65-B4C060CAAFD2}" type="datetimeFigureOut">
              <a:rPr lang="nl-NL" smtClean="0"/>
              <a:t>4-4-2023</a:t>
            </a:fld>
            <a:endParaRPr lang="nl-NL"/>
          </a:p>
        </p:txBody>
      </p:sp>
      <p:sp>
        <p:nvSpPr>
          <p:cNvPr id="4" name="Tijdelijke aanduiding voor dia-afbeelding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6057D6E-3A49-4BC5-AFFF-01F85ADA46FD}" type="slidenum">
              <a:rPr lang="nl-NL" smtClean="0"/>
              <a:t>‹nr.›</a:t>
            </a:fld>
            <a:endParaRPr lang="nl-NL"/>
          </a:p>
        </p:txBody>
      </p:sp>
    </p:spTree>
    <p:extLst>
      <p:ext uri="{BB962C8B-B14F-4D97-AF65-F5344CB8AC3E}">
        <p14:creationId xmlns:p14="http://schemas.microsoft.com/office/powerpoint/2010/main" val="3132653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06057D6E-3A49-4BC5-AFFF-01F85ADA46FD}" type="slidenum">
              <a:rPr lang="nl-NL" smtClean="0"/>
              <a:t>1</a:t>
            </a:fld>
            <a:endParaRPr lang="nl-NL"/>
          </a:p>
        </p:txBody>
      </p:sp>
    </p:spTree>
    <p:extLst>
      <p:ext uri="{BB962C8B-B14F-4D97-AF65-F5344CB8AC3E}">
        <p14:creationId xmlns:p14="http://schemas.microsoft.com/office/powerpoint/2010/main" val="702826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6057D6E-3A49-4BC5-AFFF-01F85ADA46FD}" type="slidenum">
              <a:rPr lang="nl-NL" smtClean="0"/>
              <a:t>11</a:t>
            </a:fld>
            <a:endParaRPr lang="nl-NL"/>
          </a:p>
        </p:txBody>
      </p:sp>
    </p:spTree>
    <p:extLst>
      <p:ext uri="{BB962C8B-B14F-4D97-AF65-F5344CB8AC3E}">
        <p14:creationId xmlns:p14="http://schemas.microsoft.com/office/powerpoint/2010/main" val="2059829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Coördinatie van verschillende taken van de diverse betrokken diensten (afwijkend van de reguliere organisatie). Hierbij worden eventuele tegengestelde belangen tegen elkaar afgewogen, geprioriteerd en keuzes gemaakt. Met name de inzet van noodbevoegdheden is een meerwaarde van de inzet van een crisisorganisatie (noodverordening en/of een noodbevel). </a:t>
            </a:r>
            <a:r>
              <a:rPr lang="nl-NL" dirty="0" err="1"/>
              <a:t>Oa</a:t>
            </a:r>
            <a:r>
              <a:rPr lang="nl-NL" dirty="0"/>
              <a:t> keuzes voorbereiden voor een burgemeester</a:t>
            </a:r>
          </a:p>
        </p:txBody>
      </p:sp>
      <p:sp>
        <p:nvSpPr>
          <p:cNvPr id="4" name="Tijdelijke aanduiding voor dianummer 3"/>
          <p:cNvSpPr>
            <a:spLocks noGrp="1"/>
          </p:cNvSpPr>
          <p:nvPr>
            <p:ph type="sldNum" sz="quarter" idx="5"/>
          </p:nvPr>
        </p:nvSpPr>
        <p:spPr/>
        <p:txBody>
          <a:bodyPr/>
          <a:lstStyle/>
          <a:p>
            <a:fld id="{06057D6E-3A49-4BC5-AFFF-01F85ADA46FD}" type="slidenum">
              <a:rPr lang="nl-NL" smtClean="0"/>
              <a:t>12</a:t>
            </a:fld>
            <a:endParaRPr lang="nl-NL"/>
          </a:p>
        </p:txBody>
      </p:sp>
    </p:spTree>
    <p:extLst>
      <p:ext uri="{BB962C8B-B14F-4D97-AF65-F5344CB8AC3E}">
        <p14:creationId xmlns:p14="http://schemas.microsoft.com/office/powerpoint/2010/main" val="32005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06057D6E-3A49-4BC5-AFFF-01F85ADA46FD}" type="slidenum">
              <a:rPr lang="nl-NL" smtClean="0"/>
              <a:t>13</a:t>
            </a:fld>
            <a:endParaRPr lang="nl-NL"/>
          </a:p>
        </p:txBody>
      </p:sp>
    </p:spTree>
    <p:extLst>
      <p:ext uri="{BB962C8B-B14F-4D97-AF65-F5344CB8AC3E}">
        <p14:creationId xmlns:p14="http://schemas.microsoft.com/office/powerpoint/2010/main" val="1165732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06057D6E-3A49-4BC5-AFFF-01F85ADA46FD}" type="slidenum">
              <a:rPr lang="nl-NL" smtClean="0"/>
              <a:t>14</a:t>
            </a:fld>
            <a:endParaRPr lang="nl-NL"/>
          </a:p>
        </p:txBody>
      </p:sp>
    </p:spTree>
    <p:extLst>
      <p:ext uri="{BB962C8B-B14F-4D97-AF65-F5344CB8AC3E}">
        <p14:creationId xmlns:p14="http://schemas.microsoft.com/office/powerpoint/2010/main" val="156811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Taak</a:t>
            </a:r>
            <a:r>
              <a:rPr lang="nl-NL" dirty="0"/>
              <a:t>: Het </a:t>
            </a:r>
            <a:r>
              <a:rPr lang="nl-NL" dirty="0" err="1"/>
              <a:t>CoPI</a:t>
            </a:r>
            <a:r>
              <a:rPr lang="nl-NL" dirty="0"/>
              <a:t> is belast met de operationele leiding ter plaatse, de afstemming met betrokken partijen en het adviseren van het ROT: </a:t>
            </a:r>
          </a:p>
          <a:p>
            <a:endParaRPr lang="nl-NL" b="1" dirty="0"/>
          </a:p>
          <a:p>
            <a:r>
              <a:rPr lang="nl-NL" b="1" dirty="0"/>
              <a:t>Voorbeeld: Dijkdoorbaak Reeuwijk</a:t>
            </a:r>
          </a:p>
          <a:p>
            <a:r>
              <a:rPr lang="nl-NL" dirty="0"/>
              <a:t>Het </a:t>
            </a:r>
            <a:r>
              <a:rPr lang="nl-NL" dirty="0" err="1"/>
              <a:t>CoPI</a:t>
            </a:r>
            <a:r>
              <a:rPr lang="nl-NL" dirty="0"/>
              <a:t> richten zich op:</a:t>
            </a:r>
          </a:p>
          <a:p>
            <a:pPr marL="171450" indent="-171450">
              <a:buFontTx/>
              <a:buChar char="-"/>
            </a:pPr>
            <a:r>
              <a:rPr lang="nl-NL" dirty="0"/>
              <a:t>het in kaart brengen van het getroffen gebied</a:t>
            </a:r>
          </a:p>
          <a:p>
            <a:pPr marL="171450" indent="-171450">
              <a:buFontTx/>
              <a:buChar char="-"/>
            </a:pPr>
            <a:r>
              <a:rPr lang="nl-NL" dirty="0"/>
              <a:t>Over het informeren van de bewoners</a:t>
            </a:r>
          </a:p>
          <a:p>
            <a:pPr marL="171450" indent="-171450">
              <a:buFontTx/>
              <a:buChar char="-"/>
            </a:pPr>
            <a:r>
              <a:rPr lang="nl-NL" dirty="0"/>
              <a:t>veiligstellen </a:t>
            </a:r>
            <a:r>
              <a:rPr lang="nl-NL" dirty="0" err="1"/>
              <a:t>veedieren</a:t>
            </a:r>
            <a:endParaRPr lang="nl-NL" dirty="0"/>
          </a:p>
          <a:p>
            <a:pPr marL="171450" indent="-171450">
              <a:buFontTx/>
              <a:buChar char="-"/>
            </a:pPr>
            <a:r>
              <a:rPr lang="nl-NL" dirty="0"/>
              <a:t>Het ondersteunen van het Hoogheemraadschap om  incident stabiliseren door het maken van een </a:t>
            </a:r>
            <a:r>
              <a:rPr lang="nl-NL" dirty="0" err="1"/>
              <a:t>nooddam</a:t>
            </a:r>
            <a:r>
              <a:rPr lang="nl-NL" dirty="0"/>
              <a:t>. </a:t>
            </a:r>
          </a:p>
          <a:p>
            <a:endParaRPr lang="nl-NL" dirty="0"/>
          </a:p>
        </p:txBody>
      </p:sp>
      <p:sp>
        <p:nvSpPr>
          <p:cNvPr id="4" name="Tijdelijke aanduiding voor dianummer 3"/>
          <p:cNvSpPr>
            <a:spLocks noGrp="1"/>
          </p:cNvSpPr>
          <p:nvPr>
            <p:ph type="sldNum" sz="quarter" idx="5"/>
          </p:nvPr>
        </p:nvSpPr>
        <p:spPr/>
        <p:txBody>
          <a:bodyPr/>
          <a:lstStyle/>
          <a:p>
            <a:fld id="{A644E92A-F883-4A15-BEE7-F10C2DC138B3}" type="slidenum">
              <a:rPr lang="nl-NL" smtClean="0"/>
              <a:t>15</a:t>
            </a:fld>
            <a:endParaRPr lang="nl-NL"/>
          </a:p>
        </p:txBody>
      </p:sp>
    </p:spTree>
    <p:extLst>
      <p:ext uri="{BB962C8B-B14F-4D97-AF65-F5344CB8AC3E}">
        <p14:creationId xmlns:p14="http://schemas.microsoft.com/office/powerpoint/2010/main" val="1050758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6057D6E-3A49-4BC5-AFFF-01F85ADA46FD}" type="slidenum">
              <a:rPr lang="nl-NL" smtClean="0"/>
              <a:t>16</a:t>
            </a:fld>
            <a:endParaRPr lang="nl-NL"/>
          </a:p>
        </p:txBody>
      </p:sp>
    </p:spTree>
    <p:extLst>
      <p:ext uri="{BB962C8B-B14F-4D97-AF65-F5344CB8AC3E}">
        <p14:creationId xmlns:p14="http://schemas.microsoft.com/office/powerpoint/2010/main" val="3541698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CoPI</a:t>
            </a:r>
            <a:r>
              <a:rPr lang="nl-NL" dirty="0"/>
              <a:t> – Brandbestrijding</a:t>
            </a:r>
          </a:p>
          <a:p>
            <a:r>
              <a:rPr lang="nl-NL" dirty="0"/>
              <a:t>        - Scenario maken voor omvallen torenspits</a:t>
            </a:r>
          </a:p>
          <a:p>
            <a:pPr algn="l"/>
            <a:r>
              <a:rPr lang="nl-NL" dirty="0"/>
              <a:t>        - Ontruimen onveilig gebied i.v.m. risico omvallen torenspits</a:t>
            </a:r>
          </a:p>
          <a:p>
            <a:pPr algn="l"/>
            <a:r>
              <a:rPr lang="nl-NL" dirty="0"/>
              <a:t>        - overdragen aan gemeente</a:t>
            </a:r>
          </a:p>
          <a:p>
            <a:pPr algn="l"/>
            <a:endParaRPr lang="nl-NL" dirty="0"/>
          </a:p>
          <a:p>
            <a:pPr algn="l"/>
            <a:r>
              <a:rPr lang="nl-NL" dirty="0"/>
              <a:t>ROT - </a:t>
            </a:r>
            <a:r>
              <a:rPr lang="nl-NL" sz="1800" b="0" i="0" u="none" strike="noStrike" baseline="0" dirty="0">
                <a:solidFill>
                  <a:srgbClr val="373A3C"/>
                </a:solidFill>
                <a:latin typeface="Utopia-Regular"/>
              </a:rPr>
              <a:t>effect volksgezondheid van rook</a:t>
            </a:r>
          </a:p>
          <a:p>
            <a:pPr algn="l"/>
            <a:r>
              <a:rPr lang="nl-NL" sz="1800" b="0" i="0" u="none" strike="noStrike" baseline="0" dirty="0">
                <a:solidFill>
                  <a:srgbClr val="373A3C"/>
                </a:solidFill>
                <a:latin typeface="Utopia-Regular"/>
              </a:rPr>
              <a:t>        - effect op mobiliteit</a:t>
            </a:r>
          </a:p>
          <a:p>
            <a:pPr algn="l"/>
            <a:r>
              <a:rPr lang="nl-NL" sz="1800" b="0" i="0" u="none" strike="noStrike" baseline="0" dirty="0">
                <a:solidFill>
                  <a:srgbClr val="373A3C"/>
                </a:solidFill>
                <a:latin typeface="Utopia-Regular"/>
              </a:rPr>
              <a:t>        - effect maatschappelijke onrust lokaal</a:t>
            </a:r>
          </a:p>
          <a:p>
            <a:pPr algn="l"/>
            <a:r>
              <a:rPr lang="nl-NL" sz="1800" b="0" i="0" u="none" strike="noStrike" baseline="0" dirty="0">
                <a:solidFill>
                  <a:srgbClr val="373A3C"/>
                </a:solidFill>
                <a:latin typeface="Utopia-Regular"/>
              </a:rPr>
              <a:t>        - Communicatie en handelingsperspectieven.</a:t>
            </a:r>
          </a:p>
          <a:p>
            <a:pPr algn="l"/>
            <a:r>
              <a:rPr lang="nl-NL" sz="1800" b="0" i="0" u="none" strike="noStrike" baseline="0" dirty="0">
                <a:solidFill>
                  <a:srgbClr val="373A3C"/>
                </a:solidFill>
                <a:latin typeface="Utopia-Regular"/>
              </a:rPr>
              <a:t>        - Nazorg voor mensen</a:t>
            </a:r>
            <a:endParaRPr lang="nl-NL" dirty="0"/>
          </a:p>
        </p:txBody>
      </p:sp>
      <p:sp>
        <p:nvSpPr>
          <p:cNvPr id="4" name="Tijdelijke aanduiding voor dianummer 3"/>
          <p:cNvSpPr>
            <a:spLocks noGrp="1"/>
          </p:cNvSpPr>
          <p:nvPr>
            <p:ph type="sldNum" sz="quarter" idx="5"/>
          </p:nvPr>
        </p:nvSpPr>
        <p:spPr/>
        <p:txBody>
          <a:bodyPr/>
          <a:lstStyle/>
          <a:p>
            <a:fld id="{A644E92A-F883-4A15-BEE7-F10C2DC138B3}" type="slidenum">
              <a:rPr lang="nl-NL" smtClean="0"/>
              <a:t>17</a:t>
            </a:fld>
            <a:endParaRPr lang="nl-NL"/>
          </a:p>
        </p:txBody>
      </p:sp>
    </p:spTree>
    <p:extLst>
      <p:ext uri="{BB962C8B-B14F-4D97-AF65-F5344CB8AC3E}">
        <p14:creationId xmlns:p14="http://schemas.microsoft.com/office/powerpoint/2010/main" val="146343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Span of control is belangrijk. Wat kun je als team zelf aan en waar heb je ondersteuning bij nodig.</a:t>
            </a:r>
          </a:p>
          <a:p>
            <a:r>
              <a:rPr lang="nl-NL" dirty="0"/>
              <a:t>ROT: niet per se een geografisch gebied (effectgebied), maar meer gerelateerd aan impact op omgeving.</a:t>
            </a:r>
          </a:p>
          <a:p>
            <a:endParaRPr lang="nl-NL" dirty="0"/>
          </a:p>
          <a:p>
            <a:r>
              <a:rPr lang="nl-NL" b="1" dirty="0"/>
              <a:t>Taak: </a:t>
            </a:r>
            <a:r>
              <a:rPr lang="nl-NL" dirty="0"/>
              <a:t>Het ROT is belast met de leiding op tactische niveau, de afstemming met andere bij de crisis betrokken partijen en het adviseren van het (R)BT:</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06057D6E-3A49-4BC5-AFFF-01F85ADA46FD}" type="slidenum">
              <a:rPr lang="nl-NL" smtClean="0"/>
              <a:t>18</a:t>
            </a:fld>
            <a:endParaRPr lang="nl-NL"/>
          </a:p>
        </p:txBody>
      </p:sp>
    </p:spTree>
    <p:extLst>
      <p:ext uri="{BB962C8B-B14F-4D97-AF65-F5344CB8AC3E}">
        <p14:creationId xmlns:p14="http://schemas.microsoft.com/office/powerpoint/2010/main" val="2093176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Taken per crisisteam:</a:t>
            </a:r>
          </a:p>
          <a:p>
            <a:r>
              <a:rPr lang="nl-NL" b="1" dirty="0" err="1"/>
              <a:t>CoPI</a:t>
            </a:r>
            <a:endParaRPr lang="nl-NL" b="1" dirty="0"/>
          </a:p>
          <a:p>
            <a:pPr marL="171450" indent="-171450">
              <a:buFontTx/>
              <a:buChar char="-"/>
            </a:pPr>
            <a:r>
              <a:rPr lang="nl-NL" dirty="0"/>
              <a:t>redden van mens en dier</a:t>
            </a:r>
          </a:p>
          <a:p>
            <a:pPr marL="171450" indent="-171450">
              <a:buFontTx/>
              <a:buChar char="-"/>
            </a:pPr>
            <a:r>
              <a:rPr lang="nl-NL" dirty="0"/>
              <a:t>Stabiliseren incident</a:t>
            </a:r>
          </a:p>
          <a:p>
            <a:pPr marL="0" indent="0">
              <a:buFontTx/>
              <a:buNone/>
            </a:pPr>
            <a:endParaRPr lang="nl-NL" dirty="0"/>
          </a:p>
          <a:p>
            <a:pPr marL="0" indent="0">
              <a:buFontTx/>
              <a:buNone/>
            </a:pPr>
            <a:r>
              <a:rPr lang="nl-NL" b="1" dirty="0"/>
              <a:t>ROT</a:t>
            </a:r>
          </a:p>
          <a:p>
            <a:pPr marL="342900" lvl="0" indent="-342900">
              <a:buFont typeface="Calibri" panose="020F0502020204030204" pitchFamily="34" charset="0"/>
              <a:buChar char="-"/>
            </a:pPr>
            <a:r>
              <a:rPr lang="nl-NL" sz="1800" dirty="0">
                <a:solidFill>
                  <a:srgbClr val="ED7D31"/>
                </a:solidFill>
                <a:effectLst/>
                <a:latin typeface="Calibri" panose="020F0502020204030204" pitchFamily="34" charset="0"/>
                <a:ea typeface="Calibri" panose="020F0502020204030204" pitchFamily="34" charset="0"/>
                <a:cs typeface="Times New Roman" panose="02020603050405020304" pitchFamily="18" charset="0"/>
              </a:rPr>
              <a:t>Opvanglocatie betrokkenen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nl-NL" sz="1800" dirty="0">
                <a:solidFill>
                  <a:srgbClr val="ED7D31"/>
                </a:solidFill>
                <a:effectLst/>
                <a:latin typeface="Calibri" panose="020F0502020204030204" pitchFamily="34" charset="0"/>
                <a:ea typeface="Calibri" panose="020F0502020204030204" pitchFamily="34" charset="0"/>
                <a:cs typeface="Times New Roman" panose="02020603050405020304" pitchFamily="18" charset="0"/>
              </a:rPr>
              <a:t>Communicatie</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nl-NL" sz="1800" dirty="0">
                <a:solidFill>
                  <a:srgbClr val="ED7D31"/>
                </a:solidFill>
                <a:effectLst/>
                <a:latin typeface="Calibri" panose="020F0502020204030204" pitchFamily="34" charset="0"/>
                <a:ea typeface="Calibri" panose="020F0502020204030204" pitchFamily="34" charset="0"/>
                <a:cs typeface="Times New Roman" panose="02020603050405020304" pitchFamily="18" charset="0"/>
              </a:rPr>
              <a:t>Ramptoerisme</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nl-NL" sz="1800" dirty="0">
                <a:solidFill>
                  <a:srgbClr val="ED7D31"/>
                </a:solidFill>
                <a:effectLst/>
                <a:latin typeface="Calibri" panose="020F0502020204030204" pitchFamily="34" charset="0"/>
                <a:ea typeface="Calibri" panose="020F0502020204030204" pitchFamily="34" charset="0"/>
                <a:cs typeface="Times New Roman" panose="02020603050405020304" pitchFamily="18" charset="0"/>
              </a:rPr>
              <a:t>Noodverordening</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nl-NL" sz="1800" dirty="0">
                <a:solidFill>
                  <a:srgbClr val="ED7D31"/>
                </a:solidFill>
                <a:effectLst/>
                <a:latin typeface="Calibri" panose="020F0502020204030204" pitchFamily="34" charset="0"/>
                <a:ea typeface="Calibri" panose="020F0502020204030204" pitchFamily="34" charset="0"/>
                <a:cs typeface="Times New Roman" panose="02020603050405020304" pitchFamily="18" charset="0"/>
              </a:rPr>
              <a:t>Verkeerscirculatie</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nl-NL" sz="1800" dirty="0">
                <a:solidFill>
                  <a:srgbClr val="ED7D31"/>
                </a:solidFill>
                <a:effectLst/>
                <a:latin typeface="Calibri" panose="020F0502020204030204" pitchFamily="34" charset="0"/>
                <a:ea typeface="Calibri" panose="020F0502020204030204" pitchFamily="34" charset="0"/>
                <a:cs typeface="Times New Roman" panose="02020603050405020304" pitchFamily="18" charset="0"/>
              </a:rPr>
              <a:t>Voorbereiding en borging van de nafase</a:t>
            </a:r>
          </a:p>
          <a:p>
            <a:pPr marL="0" lvl="0" indent="0">
              <a:buFont typeface="Calibri" panose="020F0502020204030204" pitchFamily="34" charset="0"/>
              <a:buNone/>
            </a:pPr>
            <a:endParaRPr lang="nl-NL" sz="1800" dirty="0">
              <a:solidFill>
                <a:srgbClr val="ED7D31"/>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buFont typeface="Calibri" panose="020F0502020204030204" pitchFamily="34" charset="0"/>
              <a:buNone/>
            </a:pPr>
            <a:r>
              <a:rPr lang="nl-NL" sz="1800" b="1" dirty="0">
                <a:solidFill>
                  <a:srgbClr val="ED7D31"/>
                </a:solidFill>
                <a:effectLst/>
                <a:latin typeface="Calibri" panose="020F0502020204030204" pitchFamily="34" charset="0"/>
                <a:ea typeface="Calibri" panose="020F0502020204030204" pitchFamily="34" charset="0"/>
                <a:cs typeface="Times New Roman" panose="02020603050405020304" pitchFamily="18" charset="0"/>
              </a:rPr>
              <a:t>BT</a:t>
            </a:r>
          </a:p>
          <a:p>
            <a:pPr marL="285750" lvl="0" indent="-285750">
              <a:buFontTx/>
              <a:buChar char="-"/>
            </a:pPr>
            <a:r>
              <a:rPr lang="nl-NL" sz="1800" dirty="0">
                <a:solidFill>
                  <a:srgbClr val="ED7D31"/>
                </a:solidFill>
                <a:effectLst/>
                <a:latin typeface="Calibri" panose="020F0502020204030204" pitchFamily="34" charset="0"/>
                <a:ea typeface="Calibri" panose="020F0502020204030204" pitchFamily="34" charset="0"/>
                <a:cs typeface="Times New Roman" panose="02020603050405020304" pitchFamily="18" charset="0"/>
              </a:rPr>
              <a:t>Pers moment</a:t>
            </a:r>
          </a:p>
          <a:p>
            <a:pPr marL="285750" lvl="0" indent="-285750">
              <a:buFontTx/>
              <a:buChar char="-"/>
            </a:pPr>
            <a:r>
              <a:rPr lang="nl-NL" sz="1800" dirty="0">
                <a:solidFill>
                  <a:srgbClr val="ED7D31"/>
                </a:solidFill>
                <a:effectLst/>
                <a:latin typeface="Calibri" panose="020F0502020204030204" pitchFamily="34" charset="0"/>
                <a:ea typeface="Calibri" panose="020F0502020204030204" pitchFamily="34" charset="0"/>
                <a:cs typeface="Times New Roman" panose="02020603050405020304" pitchFamily="18" charset="0"/>
              </a:rPr>
              <a:t>Vaststellen noodverordening</a:t>
            </a:r>
          </a:p>
          <a:p>
            <a:pPr marL="285750" lvl="0" indent="-285750">
              <a:buFontTx/>
              <a:buChar char="-"/>
            </a:pPr>
            <a:r>
              <a:rPr lang="nl-NL" sz="1800" dirty="0">
                <a:solidFill>
                  <a:srgbClr val="ED7D31"/>
                </a:solidFill>
                <a:effectLst/>
                <a:latin typeface="Calibri" panose="020F0502020204030204" pitchFamily="34" charset="0"/>
                <a:ea typeface="Calibri" panose="020F0502020204030204" pitchFamily="34" charset="0"/>
                <a:cs typeface="Times New Roman" panose="02020603050405020304" pitchFamily="18" charset="0"/>
              </a:rPr>
              <a:t>Juridische consequenties</a:t>
            </a:r>
          </a:p>
          <a:p>
            <a:pPr marL="285750" lvl="0" indent="-285750">
              <a:buFontTx/>
              <a:buChar char="-"/>
            </a:pPr>
            <a:r>
              <a:rPr lang="nl-NL" sz="1800" dirty="0">
                <a:solidFill>
                  <a:srgbClr val="ED7D31"/>
                </a:solidFill>
                <a:effectLst/>
                <a:latin typeface="Calibri" panose="020F0502020204030204" pitchFamily="34" charset="0"/>
                <a:ea typeface="Calibri" panose="020F0502020204030204" pitchFamily="34" charset="0"/>
                <a:cs typeface="Times New Roman" panose="02020603050405020304" pitchFamily="18" charset="0"/>
              </a:rPr>
              <a:t>Vaststellen </a:t>
            </a:r>
            <a:r>
              <a:rPr lang="nl-NL" sz="1800" dirty="0" err="1">
                <a:solidFill>
                  <a:srgbClr val="ED7D31"/>
                </a:solidFill>
                <a:effectLst/>
                <a:latin typeface="Calibri" panose="020F0502020204030204" pitchFamily="34" charset="0"/>
                <a:ea typeface="Calibri" panose="020F0502020204030204" pitchFamily="34" charset="0"/>
                <a:cs typeface="Times New Roman" panose="02020603050405020304" pitchFamily="18" charset="0"/>
              </a:rPr>
              <a:t>PvA</a:t>
            </a:r>
            <a:r>
              <a:rPr lang="nl-NL" sz="1800" dirty="0">
                <a:solidFill>
                  <a:srgbClr val="ED7D31"/>
                </a:solidFill>
                <a:effectLst/>
                <a:latin typeface="Calibri" panose="020F0502020204030204" pitchFamily="34" charset="0"/>
                <a:ea typeface="Calibri" panose="020F0502020204030204" pitchFamily="34" charset="0"/>
                <a:cs typeface="Times New Roman" panose="02020603050405020304" pitchFamily="18" charset="0"/>
              </a:rPr>
              <a:t> nafase</a:t>
            </a:r>
          </a:p>
          <a:p>
            <a:pPr marL="285750" lvl="0" indent="-285750">
              <a:buFontTx/>
              <a:buChar char="-"/>
            </a:pPr>
            <a:r>
              <a:rPr lang="nl-NL" sz="1800" dirty="0">
                <a:solidFill>
                  <a:srgbClr val="ED7D31"/>
                </a:solidFill>
                <a:effectLst/>
                <a:latin typeface="Calibri" panose="020F0502020204030204" pitchFamily="34" charset="0"/>
                <a:ea typeface="Calibri" panose="020F0502020204030204" pitchFamily="34" charset="0"/>
                <a:cs typeface="Times New Roman" panose="02020603050405020304" pitchFamily="18" charset="0"/>
              </a:rPr>
              <a:t>Communicatie met partnerorganisaties op bestuurlijk niveau</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Tx/>
              <a:buNone/>
            </a:pPr>
            <a:endParaRPr lang="nl-NL" dirty="0"/>
          </a:p>
          <a:p>
            <a:endParaRPr lang="nl-NL" dirty="0"/>
          </a:p>
          <a:p>
            <a:endParaRPr lang="nl-NL" dirty="0"/>
          </a:p>
          <a:p>
            <a:endParaRPr lang="nl-NL" b="1" dirty="0"/>
          </a:p>
        </p:txBody>
      </p:sp>
      <p:sp>
        <p:nvSpPr>
          <p:cNvPr id="4" name="Tijdelijke aanduiding voor dianummer 3"/>
          <p:cNvSpPr>
            <a:spLocks noGrp="1"/>
          </p:cNvSpPr>
          <p:nvPr>
            <p:ph type="sldNum" sz="quarter" idx="5"/>
          </p:nvPr>
        </p:nvSpPr>
        <p:spPr/>
        <p:txBody>
          <a:bodyPr/>
          <a:lstStyle/>
          <a:p>
            <a:fld id="{A644E92A-F883-4A15-BEE7-F10C2DC138B3}" type="slidenum">
              <a:rPr lang="nl-NL" smtClean="0"/>
              <a:t>19</a:t>
            </a:fld>
            <a:endParaRPr lang="nl-NL"/>
          </a:p>
        </p:txBody>
      </p:sp>
    </p:spTree>
    <p:extLst>
      <p:ext uri="{BB962C8B-B14F-4D97-AF65-F5344CB8AC3E}">
        <p14:creationId xmlns:p14="http://schemas.microsoft.com/office/powerpoint/2010/main" val="30788919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Bestuurlijke besluiten</a:t>
            </a:r>
          </a:p>
          <a:p>
            <a:pPr marL="0" indent="0">
              <a:buFontTx/>
              <a:buNone/>
            </a:pPr>
            <a:endParaRPr lang="nl-NL" dirty="0"/>
          </a:p>
          <a:p>
            <a:pPr marL="0" indent="0">
              <a:buFontTx/>
              <a:buNone/>
            </a:pPr>
            <a:r>
              <a:rPr lang="nl-NL" b="1" dirty="0"/>
              <a:t>Taak</a:t>
            </a:r>
            <a:r>
              <a:rPr lang="nl-NL" dirty="0"/>
              <a:t>: Het eventueel uitvaardigen van noodbevelen of noodverordeningen, Adviseert de burgemeester bij het stellen van prioriteiten in de aanpak van de crisisbeheersing ten behoeve van het ROT. Stuurt op aanvragen van personele en materiële hulp van elders, voor zover dit niet gemandateerd is aan de diensten; </a:t>
            </a:r>
          </a:p>
          <a:p>
            <a:pPr marL="0" indent="0">
              <a:buFontTx/>
              <a:buNone/>
            </a:pPr>
            <a:endParaRPr lang="nl-NL" dirty="0"/>
          </a:p>
          <a:p>
            <a:pPr marL="0" indent="0">
              <a:buFontTx/>
              <a:buNone/>
            </a:pPr>
            <a:r>
              <a:rPr lang="nl-NL" b="1" dirty="0"/>
              <a:t>Bevoegd- en verantwoordelijkheden:</a:t>
            </a:r>
          </a:p>
          <a:p>
            <a:pPr marL="171450" indent="-171450">
              <a:buFontTx/>
              <a:buChar char="-"/>
            </a:pPr>
            <a:r>
              <a:rPr lang="nl-NL" dirty="0"/>
              <a:t>Coördinatie van en besluitvorming op organisatorische, juridische en bestuurlijke deelprocessen. </a:t>
            </a:r>
          </a:p>
          <a:p>
            <a:pPr marL="171450" indent="-171450">
              <a:buFontTx/>
              <a:buChar char="-"/>
            </a:pPr>
            <a:r>
              <a:rPr lang="nl-NL" dirty="0"/>
              <a:t>Adviseren van de burgemeester (als opperbevelhebber) aangaande de bestrijding van rampen en crises op strategisch beleidsmatig niveau. </a:t>
            </a:r>
          </a:p>
        </p:txBody>
      </p:sp>
      <p:sp>
        <p:nvSpPr>
          <p:cNvPr id="4" name="Tijdelijke aanduiding voor dianummer 3"/>
          <p:cNvSpPr>
            <a:spLocks noGrp="1"/>
          </p:cNvSpPr>
          <p:nvPr>
            <p:ph type="sldNum" sz="quarter" idx="5"/>
          </p:nvPr>
        </p:nvSpPr>
        <p:spPr/>
        <p:txBody>
          <a:bodyPr/>
          <a:lstStyle/>
          <a:p>
            <a:fld id="{06057D6E-3A49-4BC5-AFFF-01F85ADA46FD}" type="slidenum">
              <a:rPr lang="nl-NL" smtClean="0"/>
              <a:t>20</a:t>
            </a:fld>
            <a:endParaRPr lang="nl-NL"/>
          </a:p>
        </p:txBody>
      </p:sp>
    </p:spTree>
    <p:extLst>
      <p:ext uri="{BB962C8B-B14F-4D97-AF65-F5344CB8AC3E}">
        <p14:creationId xmlns:p14="http://schemas.microsoft.com/office/powerpoint/2010/main" val="1199445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06057D6E-3A49-4BC5-AFFF-01F85ADA46FD}" type="slidenum">
              <a:rPr lang="nl-NL" smtClean="0"/>
              <a:t>2</a:t>
            </a:fld>
            <a:endParaRPr lang="nl-NL"/>
          </a:p>
        </p:txBody>
      </p:sp>
    </p:spTree>
    <p:extLst>
      <p:ext uri="{BB962C8B-B14F-4D97-AF65-F5344CB8AC3E}">
        <p14:creationId xmlns:p14="http://schemas.microsoft.com/office/powerpoint/2010/main" val="32678019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gemeenten in Hollands Midden beeld delen en regionale afspraken maken waar dat nodig was. </a:t>
            </a:r>
          </a:p>
          <a:p>
            <a:r>
              <a:rPr lang="nl-NL" dirty="0"/>
              <a:t>Vanuit gemeenten de zelfde boodschap afgeven.</a:t>
            </a:r>
          </a:p>
        </p:txBody>
      </p:sp>
      <p:sp>
        <p:nvSpPr>
          <p:cNvPr id="4" name="Tijdelijke aanduiding voor dianummer 3"/>
          <p:cNvSpPr>
            <a:spLocks noGrp="1"/>
          </p:cNvSpPr>
          <p:nvPr>
            <p:ph type="sldNum" sz="quarter" idx="5"/>
          </p:nvPr>
        </p:nvSpPr>
        <p:spPr/>
        <p:txBody>
          <a:bodyPr/>
          <a:lstStyle/>
          <a:p>
            <a:fld id="{A644E92A-F883-4A15-BEE7-F10C2DC138B3}" type="slidenum">
              <a:rPr lang="nl-NL" smtClean="0"/>
              <a:t>21</a:t>
            </a:fld>
            <a:endParaRPr lang="nl-NL"/>
          </a:p>
        </p:txBody>
      </p:sp>
    </p:spTree>
    <p:extLst>
      <p:ext uri="{BB962C8B-B14F-4D97-AF65-F5344CB8AC3E}">
        <p14:creationId xmlns:p14="http://schemas.microsoft.com/office/powerpoint/2010/main" val="28951425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644E92A-F883-4A15-BEE7-F10C2DC138B3}" type="slidenum">
              <a:rPr lang="nl-NL" smtClean="0"/>
              <a:t>22</a:t>
            </a:fld>
            <a:endParaRPr lang="nl-NL"/>
          </a:p>
        </p:txBody>
      </p:sp>
    </p:spTree>
    <p:extLst>
      <p:ext uri="{BB962C8B-B14F-4D97-AF65-F5344CB8AC3E}">
        <p14:creationId xmlns:p14="http://schemas.microsoft.com/office/powerpoint/2010/main" val="2283249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endParaRPr lang="nl-NL" dirty="0"/>
          </a:p>
        </p:txBody>
      </p:sp>
      <p:sp>
        <p:nvSpPr>
          <p:cNvPr id="4" name="Tijdelijke aanduiding voor dianummer 3"/>
          <p:cNvSpPr>
            <a:spLocks noGrp="1"/>
          </p:cNvSpPr>
          <p:nvPr>
            <p:ph type="sldNum" sz="quarter" idx="5"/>
          </p:nvPr>
        </p:nvSpPr>
        <p:spPr/>
        <p:txBody>
          <a:bodyPr/>
          <a:lstStyle/>
          <a:p>
            <a:fld id="{06057D6E-3A49-4BC5-AFFF-01F85ADA46FD}" type="slidenum">
              <a:rPr lang="nl-NL" smtClean="0"/>
              <a:t>23</a:t>
            </a:fld>
            <a:endParaRPr lang="nl-NL"/>
          </a:p>
        </p:txBody>
      </p:sp>
    </p:spTree>
    <p:extLst>
      <p:ext uri="{BB962C8B-B14F-4D97-AF65-F5344CB8AC3E}">
        <p14:creationId xmlns:p14="http://schemas.microsoft.com/office/powerpoint/2010/main" val="13537321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r>
              <a:rPr lang="nl-NL" sz="1200" b="1" i="0" kern="1200" dirty="0">
                <a:solidFill>
                  <a:schemeClr val="tx1"/>
                </a:solidFill>
                <a:effectLst/>
                <a:latin typeface="Arial" charset="0"/>
                <a:ea typeface="+mn-ea"/>
                <a:cs typeface="Arial" charset="0"/>
              </a:rPr>
              <a:t>Wat houdt </a:t>
            </a:r>
            <a:r>
              <a:rPr lang="nl-NL" sz="1200" b="1" i="0" kern="1200" dirty="0" err="1">
                <a:solidFill>
                  <a:schemeClr val="tx1"/>
                </a:solidFill>
                <a:effectLst/>
                <a:latin typeface="Arial" charset="0"/>
                <a:ea typeface="+mn-ea"/>
                <a:cs typeface="Arial" charset="0"/>
              </a:rPr>
              <a:t>netcentrisch</a:t>
            </a:r>
            <a:r>
              <a:rPr lang="nl-NL" sz="1200" b="1" i="0" kern="1200" dirty="0">
                <a:solidFill>
                  <a:schemeClr val="tx1"/>
                </a:solidFill>
                <a:effectLst/>
                <a:latin typeface="Arial" charset="0"/>
                <a:ea typeface="+mn-ea"/>
                <a:cs typeface="Arial" charset="0"/>
              </a:rPr>
              <a:t> werken in?</a:t>
            </a:r>
          </a:p>
          <a:p>
            <a:r>
              <a:rPr lang="nl-NL" sz="1200" b="0" i="0" kern="1200" dirty="0" err="1">
                <a:solidFill>
                  <a:schemeClr val="tx1"/>
                </a:solidFill>
                <a:effectLst/>
                <a:latin typeface="Arial" charset="0"/>
                <a:ea typeface="+mn-ea"/>
                <a:cs typeface="Arial" charset="0"/>
              </a:rPr>
              <a:t>Netcentrisch</a:t>
            </a:r>
            <a:r>
              <a:rPr lang="nl-NL" sz="1200" b="0" i="0" kern="1200" dirty="0">
                <a:solidFill>
                  <a:schemeClr val="tx1"/>
                </a:solidFill>
                <a:effectLst/>
                <a:latin typeface="Arial" charset="0"/>
                <a:ea typeface="+mn-ea"/>
                <a:cs typeface="Arial" charset="0"/>
              </a:rPr>
              <a:t> werken houdt in dat binnen een netwerk van interne en externe betrokkenen informatie wordt uitgewisseld. </a:t>
            </a:r>
          </a:p>
          <a:p>
            <a:pPr marL="171450" indent="-171450">
              <a:buFontTx/>
              <a:buChar char="-"/>
            </a:pPr>
            <a:r>
              <a:rPr lang="nl-NL" sz="1200" b="0" i="0" kern="1200" dirty="0">
                <a:solidFill>
                  <a:schemeClr val="tx1"/>
                </a:solidFill>
                <a:effectLst/>
                <a:latin typeface="Arial" charset="0"/>
                <a:ea typeface="+mn-ea"/>
                <a:cs typeface="Arial" charset="0"/>
              </a:rPr>
              <a:t>Er wordt centraal een actueel situatiebeeld onderhouden. Dit beeld bestaat uit een multidisciplinaire managementsamenvatting en geografisch beeld van alle beschikbare informatie.</a:t>
            </a:r>
          </a:p>
          <a:p>
            <a:pPr marL="171450" indent="-171450">
              <a:buFontTx/>
              <a:buChar char="-"/>
            </a:pPr>
            <a:r>
              <a:rPr lang="nl-NL" sz="1200" b="0" i="0" kern="1200" dirty="0">
                <a:solidFill>
                  <a:schemeClr val="tx1"/>
                </a:solidFill>
                <a:effectLst/>
                <a:latin typeface="Arial" charset="0"/>
                <a:ea typeface="+mn-ea"/>
                <a:cs typeface="Arial" charset="0"/>
              </a:rPr>
              <a:t>Er wordt regie gevoerd over de informatiebeelden. Dit betekent dat iemand continu het overzicht houdt en kan beoordelen of er sprake is van tegenstrijdige, onjuiste, incomplete of onduidelijke informatie.</a:t>
            </a:r>
          </a:p>
          <a:p>
            <a:endParaRPr lang="nl-NL" sz="1200" b="0" i="0" kern="1200" dirty="0">
              <a:solidFill>
                <a:schemeClr val="tx1"/>
              </a:solidFill>
              <a:effectLst/>
              <a:latin typeface="Arial" charset="0"/>
              <a:ea typeface="+mn-ea"/>
              <a:cs typeface="Arial" charset="0"/>
            </a:endParaRPr>
          </a:p>
          <a:p>
            <a:r>
              <a:rPr lang="nl-NL" sz="1200" b="1" i="0" kern="1200" dirty="0">
                <a:solidFill>
                  <a:schemeClr val="tx1"/>
                </a:solidFill>
                <a:effectLst/>
                <a:latin typeface="Arial" charset="0"/>
                <a:ea typeface="+mn-ea"/>
                <a:cs typeface="Arial" charset="0"/>
              </a:rPr>
              <a:t>Waarom </a:t>
            </a:r>
            <a:r>
              <a:rPr lang="nl-NL" sz="1200" b="1" i="0" kern="1200" dirty="0" err="1">
                <a:solidFill>
                  <a:schemeClr val="tx1"/>
                </a:solidFill>
                <a:effectLst/>
                <a:latin typeface="Arial" charset="0"/>
                <a:ea typeface="+mn-ea"/>
                <a:cs typeface="Arial" charset="0"/>
              </a:rPr>
              <a:t>netcentrisch</a:t>
            </a:r>
            <a:r>
              <a:rPr lang="nl-NL" sz="1200" b="1" i="0" kern="1200" dirty="0">
                <a:solidFill>
                  <a:schemeClr val="tx1"/>
                </a:solidFill>
                <a:effectLst/>
                <a:latin typeface="Arial" charset="0"/>
                <a:ea typeface="+mn-ea"/>
                <a:cs typeface="Arial" charset="0"/>
              </a:rPr>
              <a:t> werken?</a:t>
            </a:r>
          </a:p>
          <a:p>
            <a:pPr marL="171450" indent="-171450">
              <a:buFontTx/>
              <a:buChar char="-"/>
            </a:pPr>
            <a:r>
              <a:rPr lang="nl-NL" sz="1200" b="0" i="0" kern="1200" dirty="0">
                <a:solidFill>
                  <a:schemeClr val="tx1"/>
                </a:solidFill>
                <a:effectLst/>
                <a:latin typeface="Arial" charset="0"/>
                <a:ea typeface="+mn-ea"/>
                <a:cs typeface="Arial" charset="0"/>
              </a:rPr>
              <a:t>Een snel beeldvormingsproces, waardoor meer ruimte is voor oordeels- en besluitvorming.</a:t>
            </a:r>
          </a:p>
          <a:p>
            <a:pPr marL="171450" indent="-171450">
              <a:buFontTx/>
              <a:buChar char="-"/>
            </a:pPr>
            <a:r>
              <a:rPr lang="nl-NL" sz="1200" b="0" i="0" kern="1200" dirty="0">
                <a:solidFill>
                  <a:schemeClr val="tx1"/>
                </a:solidFill>
                <a:effectLst/>
                <a:latin typeface="Arial" charset="0"/>
                <a:ea typeface="+mn-ea"/>
                <a:cs typeface="Arial" charset="0"/>
              </a:rPr>
              <a:t>Een rijk beeld van de situatie en van het bestrijdingsproces.</a:t>
            </a:r>
          </a:p>
          <a:p>
            <a:pPr marL="171450" indent="-171450">
              <a:buFontTx/>
              <a:buChar char="-"/>
            </a:pPr>
            <a:r>
              <a:rPr lang="nl-NL" sz="1200" b="0" i="0" kern="1200" dirty="0">
                <a:solidFill>
                  <a:schemeClr val="tx1"/>
                </a:solidFill>
                <a:effectLst/>
                <a:latin typeface="Arial" charset="0"/>
                <a:ea typeface="+mn-ea"/>
                <a:cs typeface="Arial" charset="0"/>
              </a:rPr>
              <a:t>Meer grip op crisissituaties doordat crisisteams zelf de kaders van crises expliciteren en zichtbaar maken voor anderen.</a:t>
            </a:r>
          </a:p>
          <a:p>
            <a:pPr marL="171450" indent="-171450">
              <a:buFontTx/>
              <a:buChar char="-"/>
            </a:pPr>
            <a:r>
              <a:rPr lang="nl-NL" sz="1200" b="0" i="0" kern="1200" dirty="0">
                <a:solidFill>
                  <a:schemeClr val="tx1"/>
                </a:solidFill>
                <a:effectLst/>
                <a:latin typeface="Arial" charset="0"/>
                <a:ea typeface="+mn-ea"/>
                <a:cs typeface="Arial" charset="0"/>
              </a:rPr>
              <a:t>Tijdig en adequaat kunnen anticiperen op een zich ontwikkelende situatie.</a:t>
            </a:r>
          </a:p>
          <a:p>
            <a:pPr marL="171450" indent="-171450">
              <a:buFontTx/>
              <a:buChar char="-"/>
            </a:pPr>
            <a:r>
              <a:rPr lang="nl-NL" sz="1200" b="0" i="0" kern="1200" dirty="0">
                <a:solidFill>
                  <a:schemeClr val="tx1"/>
                </a:solidFill>
                <a:effectLst/>
                <a:latin typeface="Arial" charset="0"/>
                <a:ea typeface="+mn-ea"/>
                <a:cs typeface="Arial" charset="0"/>
              </a:rPr>
              <a:t>Op elkaar afgestemde besluiten onder alle betrokkenen.</a:t>
            </a:r>
          </a:p>
          <a:p>
            <a:endParaRPr lang="nl-NL" dirty="0"/>
          </a:p>
        </p:txBody>
      </p:sp>
      <p:sp>
        <p:nvSpPr>
          <p:cNvPr id="4" name="Tijdelijke aanduiding voor dianummer 3"/>
          <p:cNvSpPr>
            <a:spLocks noGrp="1"/>
          </p:cNvSpPr>
          <p:nvPr>
            <p:ph type="sldNum" sz="quarter" idx="5"/>
          </p:nvPr>
        </p:nvSpPr>
        <p:spPr/>
        <p:txBody>
          <a:bodyPr/>
          <a:lstStyle/>
          <a:p>
            <a:fld id="{06057D6E-3A49-4BC5-AFFF-01F85ADA46FD}" type="slidenum">
              <a:rPr lang="nl-NL" smtClean="0"/>
              <a:t>24</a:t>
            </a:fld>
            <a:endParaRPr lang="nl-NL"/>
          </a:p>
        </p:txBody>
      </p:sp>
    </p:spTree>
    <p:extLst>
      <p:ext uri="{BB962C8B-B14F-4D97-AF65-F5344CB8AC3E}">
        <p14:creationId xmlns:p14="http://schemas.microsoft.com/office/powerpoint/2010/main" val="16105558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BOB:</a:t>
            </a:r>
          </a:p>
          <a:p>
            <a:r>
              <a:rPr lang="nl-NL" dirty="0"/>
              <a:t>Gestructureerde manier van vergaderen. Snel en efficiënt de vergadering met elkaar vorm geven.</a:t>
            </a:r>
          </a:p>
          <a:p>
            <a:r>
              <a:rPr lang="nl-NL" dirty="0"/>
              <a:t>Van belang om eerst alle knelpunten inzichtelijk te hebben alvorens besluiten te nemen (kunnen elkaar beïnvloeden). Hiervoor gebruiken disciplines verschillende methodes.. Multidisciplinair wordt de BOB structuur gehanteerd voor de vergaderingen. </a:t>
            </a:r>
          </a:p>
          <a:p>
            <a:endParaRPr lang="nl-NL" dirty="0"/>
          </a:p>
        </p:txBody>
      </p:sp>
      <p:sp>
        <p:nvSpPr>
          <p:cNvPr id="4" name="Tijdelijke aanduiding voor dianummer 3"/>
          <p:cNvSpPr>
            <a:spLocks noGrp="1"/>
          </p:cNvSpPr>
          <p:nvPr>
            <p:ph type="sldNum" sz="quarter" idx="5"/>
          </p:nvPr>
        </p:nvSpPr>
        <p:spPr/>
        <p:txBody>
          <a:bodyPr/>
          <a:lstStyle/>
          <a:p>
            <a:fld id="{06057D6E-3A49-4BC5-AFFF-01F85ADA46FD}" type="slidenum">
              <a:rPr lang="nl-NL" smtClean="0"/>
              <a:t>25</a:t>
            </a:fld>
            <a:endParaRPr lang="nl-NL"/>
          </a:p>
        </p:txBody>
      </p:sp>
    </p:spTree>
    <p:extLst>
      <p:ext uri="{BB962C8B-B14F-4D97-AF65-F5344CB8AC3E}">
        <p14:creationId xmlns:p14="http://schemas.microsoft.com/office/powerpoint/2010/main" val="3483247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6057D6E-3A49-4BC5-AFFF-01F85ADA46FD}" type="slidenum">
              <a:rPr lang="nl-NL" smtClean="0"/>
              <a:t>26</a:t>
            </a:fld>
            <a:endParaRPr lang="nl-NL"/>
          </a:p>
        </p:txBody>
      </p:sp>
    </p:spTree>
    <p:extLst>
      <p:ext uri="{BB962C8B-B14F-4D97-AF65-F5344CB8AC3E}">
        <p14:creationId xmlns:p14="http://schemas.microsoft.com/office/powerpoint/2010/main" val="9623953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06057D6E-3A49-4BC5-AFFF-01F85ADA46FD}" type="slidenum">
              <a:rPr lang="nl-NL" smtClean="0"/>
              <a:t>27</a:t>
            </a:fld>
            <a:endParaRPr lang="nl-NL"/>
          </a:p>
        </p:txBody>
      </p:sp>
    </p:spTree>
    <p:extLst>
      <p:ext uri="{BB962C8B-B14F-4D97-AF65-F5344CB8AC3E}">
        <p14:creationId xmlns:p14="http://schemas.microsoft.com/office/powerpoint/2010/main" val="19010859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06057D6E-3A49-4BC5-AFFF-01F85ADA46FD}" type="slidenum">
              <a:rPr lang="nl-NL" smtClean="0"/>
              <a:t>28</a:t>
            </a:fld>
            <a:endParaRPr lang="nl-NL"/>
          </a:p>
        </p:txBody>
      </p:sp>
    </p:spTree>
    <p:extLst>
      <p:ext uri="{BB962C8B-B14F-4D97-AF65-F5344CB8AC3E}">
        <p14:creationId xmlns:p14="http://schemas.microsoft.com/office/powerpoint/2010/main" val="1409769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6057D6E-3A49-4BC5-AFFF-01F85ADA46FD}" type="slidenum">
              <a:rPr lang="nl-NL" smtClean="0"/>
              <a:t>4</a:t>
            </a:fld>
            <a:endParaRPr lang="nl-NL"/>
          </a:p>
        </p:txBody>
      </p:sp>
    </p:spTree>
    <p:extLst>
      <p:ext uri="{BB962C8B-B14F-4D97-AF65-F5344CB8AC3E}">
        <p14:creationId xmlns:p14="http://schemas.microsoft.com/office/powerpoint/2010/main" val="1459069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latin typeface="Arial" charset="0"/>
                <a:ea typeface="+mn-ea"/>
                <a:cs typeface="Arial" charset="0"/>
              </a:rPr>
              <a:t>Het risicoprofiel geeft inzicht in de veiligheidsrisico’s in de regio Hollands Midden. Op basis van dit inzicht kan het veiligheidsbestuur strategisch beleid voeren om de aanwezige risico´s te voorkomen en te beperken en om de crisisorganisatie op specifieke of generieke risico´s voor te bereiden.</a:t>
            </a:r>
          </a:p>
          <a:p>
            <a:r>
              <a:rPr lang="nl-NL" sz="1200" b="0" i="0" u="none" strike="noStrike" kern="1200" baseline="0" dirty="0">
                <a:solidFill>
                  <a:schemeClr val="tx1"/>
                </a:solidFill>
                <a:latin typeface="Arial" charset="0"/>
                <a:ea typeface="+mn-ea"/>
                <a:cs typeface="Arial" charset="0"/>
              </a:rPr>
              <a:t>Om het risicoprofiel op te kunnen stellen is samen met gemeenten, partners, experts en betrokken hulpdiensten themabijeenkomsten georganiseerd. Daarbij zijn de bovenstaande drie vragen gesteld om zo vanuit iedere invalshoek input te verkrijgen. </a:t>
            </a:r>
          </a:p>
          <a:p>
            <a:r>
              <a:rPr lang="nl-NL" sz="1200" b="0" i="0" u="none" strike="noStrike" kern="1200" baseline="0" dirty="0">
                <a:solidFill>
                  <a:schemeClr val="tx1"/>
                </a:solidFill>
                <a:latin typeface="Arial" charset="0"/>
                <a:ea typeface="+mn-ea"/>
                <a:cs typeface="Arial" charset="0"/>
              </a:rPr>
              <a:t>Wat kan ons overkomen: alles  begint met inzicht in de aanwezige risico’s. Om dit inzichtelijk te krijgen worden er risico-inventarisaties uitgevoerd.</a:t>
            </a:r>
          </a:p>
          <a:p>
            <a:r>
              <a:rPr lang="nl-NL" sz="1200" b="0" i="0" u="none" strike="noStrike" kern="1200" baseline="0" dirty="0">
                <a:solidFill>
                  <a:schemeClr val="tx1"/>
                </a:solidFill>
                <a:latin typeface="Arial" charset="0"/>
                <a:ea typeface="+mn-ea"/>
                <a:cs typeface="Arial" charset="0"/>
              </a:rPr>
              <a:t>Hoe erg is dat: vervolgens worden de risico’s beoordeeld op hoe ernstig ze zijn. Dit wordt gedaan middels een risico analyse waarin de afweging wordt gemaakt wat de kans is en wat het effect daar dan van zou kunnen zijn. </a:t>
            </a:r>
          </a:p>
          <a:p>
            <a:r>
              <a:rPr lang="nl-NL" sz="1200" b="0" i="0" u="none" strike="noStrike" kern="1200" baseline="0" dirty="0">
                <a:solidFill>
                  <a:schemeClr val="tx1"/>
                </a:solidFill>
                <a:latin typeface="Arial" charset="0"/>
                <a:ea typeface="+mn-ea"/>
                <a:cs typeface="Arial" charset="0"/>
              </a:rPr>
              <a:t>Wat gaan we eraan doen: op basis van de uitkomsten van die risicoanalyses bepaalt het veiligheidsbestuur welke risico’s extra inspanningen vragen. Dit wordt vervolgens opgenomen in het beleidsplan en verwerkt in het crisisplan. </a:t>
            </a:r>
          </a:p>
          <a:p>
            <a:endParaRPr lang="nl-NL" dirty="0"/>
          </a:p>
        </p:txBody>
      </p:sp>
      <p:sp>
        <p:nvSpPr>
          <p:cNvPr id="4" name="Tijdelijke aanduiding voor dianummer 3"/>
          <p:cNvSpPr>
            <a:spLocks noGrp="1"/>
          </p:cNvSpPr>
          <p:nvPr>
            <p:ph type="sldNum" sz="quarter" idx="5"/>
          </p:nvPr>
        </p:nvSpPr>
        <p:spPr/>
        <p:txBody>
          <a:bodyPr/>
          <a:lstStyle/>
          <a:p>
            <a:fld id="{06057D6E-3A49-4BC5-AFFF-01F85ADA46FD}" type="slidenum">
              <a:rPr lang="nl-NL" smtClean="0"/>
              <a:t>5</a:t>
            </a:fld>
            <a:endParaRPr lang="nl-NL"/>
          </a:p>
        </p:txBody>
      </p:sp>
    </p:spTree>
    <p:extLst>
      <p:ext uri="{BB962C8B-B14F-4D97-AF65-F5344CB8AC3E}">
        <p14:creationId xmlns:p14="http://schemas.microsoft.com/office/powerpoint/2010/main" val="2519437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het risicoprofiel wordt onderscheid gemaakt in 7 thema’s. Elk thema heeft bijbehorende risico’s waar we mee aan de slag gaan. </a:t>
            </a:r>
          </a:p>
          <a:p>
            <a:r>
              <a:rPr lang="nl-NL" b="1" dirty="0"/>
              <a:t>Natuur en Klimaat</a:t>
            </a:r>
            <a:r>
              <a:rPr lang="nl-NL" dirty="0"/>
              <a:t>: daarin staat de klimaatverandering centraal. Er wordt al veel geïnvesteerd in hoogwaterpreparatie en duinbranden. Op het gebied van klimaatadaptatie kunnen we een belangrijke partner zijn als het gaat om de vertaling naar fysieke veiligheid.</a:t>
            </a:r>
          </a:p>
          <a:p>
            <a:r>
              <a:rPr lang="nl-NL" b="1" dirty="0"/>
              <a:t>Milieu</a:t>
            </a:r>
            <a:r>
              <a:rPr lang="nl-NL" dirty="0"/>
              <a:t>: het in beeld houden van BRZO bedrijven in de regio valt hier onder andere onder. Ook is de veiligheidsregio een belangrijke adviseur van het bevoegd gezag voor de vergunningverlening en de vertaling naar risico- en crisisbeheersing. </a:t>
            </a:r>
          </a:p>
          <a:p>
            <a:r>
              <a:rPr lang="nl-NL" b="1" dirty="0"/>
              <a:t>Continuïteit vitale voorzieningen</a:t>
            </a:r>
            <a:r>
              <a:rPr lang="nl-NL" dirty="0"/>
              <a:t>: binnen dit thema spelen veel ontwikkelingen die de komende jaren een rol gaan spelen. Zo is klimaatveranderingen (droogte) bijvoorbeeld van invloed op de beschikbaarheid van het drinkwater. En door de energietransitie wordt de komende jaren een toename van het aantal grondroeringen verwacht wat een verhoogde kans heeft op stroom- en gasuitval</a:t>
            </a:r>
          </a:p>
          <a:p>
            <a:r>
              <a:rPr lang="nl-NL" b="1" dirty="0"/>
              <a:t>Gebouwde omgeving</a:t>
            </a:r>
            <a:r>
              <a:rPr lang="nl-NL" dirty="0"/>
              <a:t>: een grote belangrijke ontwikkeling hierin is de omgevingswet en de rol die de veiligheidsregio hierin heeft. We worden eerder in het proces betrokken en veiligheid wordt op een andere manier meegenomen. </a:t>
            </a:r>
          </a:p>
          <a:p>
            <a:r>
              <a:rPr lang="nl-NL" b="1" dirty="0"/>
              <a:t>Mobiliteit &amp; infrastructuur: </a:t>
            </a:r>
            <a:r>
              <a:rPr lang="nl-NL" dirty="0"/>
              <a:t>door de centrale ligging van de VRHM tussen grote steden zoals Amsterdam, Utrecht, Den Haag en Rotterdam vinden veel transportbewegingen plaats door de regio. Een groot project, de Rijnlandroute, is iets waar de VR nauw bij betrokken is.</a:t>
            </a:r>
          </a:p>
          <a:p>
            <a:r>
              <a:rPr lang="nl-NL" b="1" dirty="0"/>
              <a:t>Gezondheid &amp; veiligheid: </a:t>
            </a:r>
            <a:r>
              <a:rPr lang="nl-NL" dirty="0"/>
              <a:t>Door bijvoorbeeld klimaatverandering kunnen nieuwe soorten ziektegolven ontstaan doordat virussen en bacteriën zullen toenemen, verspreiden of veranderen van leefomgeving. Het is zaak om de huidige goede samenwerking met de GHOR/GGD te continueren.</a:t>
            </a:r>
          </a:p>
          <a:p>
            <a:r>
              <a:rPr lang="nl-NL" b="1" dirty="0"/>
              <a:t>Publieke veiligheid: </a:t>
            </a:r>
            <a:r>
              <a:rPr lang="nl-NL" dirty="0"/>
              <a:t>de komende jaren wordt een toename verwacht van verstoringen van de openbare orde en (extreem) geweld. Ook is cybercrime een relatief nieuw risico voor de Veiligheidsregio. Aantasting hiervan kan leiden tot uitval van vitale infrastructuur en daarmee domino-effecten teweeg brengen die het maatschappelijke leven aantasten. </a:t>
            </a:r>
          </a:p>
          <a:p>
            <a:endParaRPr lang="nl-NL" dirty="0"/>
          </a:p>
        </p:txBody>
      </p:sp>
      <p:sp>
        <p:nvSpPr>
          <p:cNvPr id="4" name="Tijdelijke aanduiding voor dianummer 3"/>
          <p:cNvSpPr>
            <a:spLocks noGrp="1"/>
          </p:cNvSpPr>
          <p:nvPr>
            <p:ph type="sldNum" sz="quarter" idx="5"/>
          </p:nvPr>
        </p:nvSpPr>
        <p:spPr/>
        <p:txBody>
          <a:bodyPr/>
          <a:lstStyle/>
          <a:p>
            <a:fld id="{06057D6E-3A49-4BC5-AFFF-01F85ADA46FD}" type="slidenum">
              <a:rPr lang="nl-NL" smtClean="0"/>
              <a:t>6</a:t>
            </a:fld>
            <a:endParaRPr lang="nl-NL"/>
          </a:p>
        </p:txBody>
      </p:sp>
    </p:spTree>
    <p:extLst>
      <p:ext uri="{BB962C8B-B14F-4D97-AF65-F5344CB8AC3E}">
        <p14:creationId xmlns:p14="http://schemas.microsoft.com/office/powerpoint/2010/main" val="238306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Deze afbeelding geeft de risico’s weer ten opzichte van de waarschijnlijkheid.</a:t>
            </a:r>
          </a:p>
          <a:p>
            <a:endParaRPr lang="nl-NL" dirty="0"/>
          </a:p>
        </p:txBody>
      </p:sp>
      <p:sp>
        <p:nvSpPr>
          <p:cNvPr id="4" name="Tijdelijke aanduiding voor dianummer 3"/>
          <p:cNvSpPr>
            <a:spLocks noGrp="1"/>
          </p:cNvSpPr>
          <p:nvPr>
            <p:ph type="sldNum" sz="quarter" idx="5"/>
          </p:nvPr>
        </p:nvSpPr>
        <p:spPr/>
        <p:txBody>
          <a:bodyPr/>
          <a:lstStyle/>
          <a:p>
            <a:fld id="{06057D6E-3A49-4BC5-AFFF-01F85ADA46FD}" type="slidenum">
              <a:rPr lang="nl-NL" smtClean="0"/>
              <a:t>7</a:t>
            </a:fld>
            <a:endParaRPr lang="nl-NL"/>
          </a:p>
        </p:txBody>
      </p:sp>
    </p:spTree>
    <p:extLst>
      <p:ext uri="{BB962C8B-B14F-4D97-AF65-F5344CB8AC3E}">
        <p14:creationId xmlns:p14="http://schemas.microsoft.com/office/powerpoint/2010/main" val="3233333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Dan komt crisisbeheersing aan zet.</a:t>
            </a:r>
          </a:p>
        </p:txBody>
      </p:sp>
      <p:sp>
        <p:nvSpPr>
          <p:cNvPr id="4" name="Tijdelijke aanduiding voor dianummer 3"/>
          <p:cNvSpPr>
            <a:spLocks noGrp="1"/>
          </p:cNvSpPr>
          <p:nvPr>
            <p:ph type="sldNum" sz="quarter" idx="5"/>
          </p:nvPr>
        </p:nvSpPr>
        <p:spPr/>
        <p:txBody>
          <a:bodyPr/>
          <a:lstStyle/>
          <a:p>
            <a:fld id="{06057D6E-3A49-4BC5-AFFF-01F85ADA46FD}" type="slidenum">
              <a:rPr lang="nl-NL" smtClean="0"/>
              <a:t>8</a:t>
            </a:fld>
            <a:endParaRPr lang="nl-NL"/>
          </a:p>
        </p:txBody>
      </p:sp>
    </p:spTree>
    <p:extLst>
      <p:ext uri="{BB962C8B-B14F-4D97-AF65-F5344CB8AC3E}">
        <p14:creationId xmlns:p14="http://schemas.microsoft.com/office/powerpoint/2010/main" val="645673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A644E92A-F883-4A15-BEE7-F10C2DC138B3}" type="slidenum">
              <a:rPr lang="nl-NL" smtClean="0"/>
              <a:t>9</a:t>
            </a:fld>
            <a:endParaRPr lang="nl-NL"/>
          </a:p>
        </p:txBody>
      </p:sp>
    </p:spTree>
    <p:extLst>
      <p:ext uri="{BB962C8B-B14F-4D97-AF65-F5344CB8AC3E}">
        <p14:creationId xmlns:p14="http://schemas.microsoft.com/office/powerpoint/2010/main" val="270199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Juridisch en gevoelsmatig</a:t>
            </a:r>
          </a:p>
          <a:p>
            <a:r>
              <a:rPr lang="nl-NL" dirty="0"/>
              <a:t>Ramp = crisis, crisis niet gelijk aan ramp</a:t>
            </a:r>
          </a:p>
          <a:p>
            <a:r>
              <a:rPr lang="nl-NL" dirty="0"/>
              <a:t>Bedreiging van openbare  fysieke veiligheid = ramp</a:t>
            </a:r>
          </a:p>
          <a:p>
            <a:r>
              <a:rPr lang="nl-NL" dirty="0"/>
              <a:t>Crisis kan ook vanuit de dreiging van openbare orde problemen (onrust in een woonwijk, denk aan Scheveningen </a:t>
            </a:r>
            <a:r>
              <a:rPr lang="nl-NL" dirty="0" err="1"/>
              <a:t>nav</a:t>
            </a:r>
            <a:r>
              <a:rPr lang="nl-NL" dirty="0"/>
              <a:t> de dood van  Mitch </a:t>
            </a:r>
            <a:r>
              <a:rPr lang="nl-NL" dirty="0" err="1"/>
              <a:t>Henriquez</a:t>
            </a:r>
            <a:endParaRPr lang="nl-NL" dirty="0"/>
          </a:p>
          <a:p>
            <a:r>
              <a:rPr lang="nl-NL" dirty="0"/>
              <a:t>Of de ontruiming van de camping fort Oranje in Brabant.</a:t>
            </a:r>
          </a:p>
          <a:p>
            <a:r>
              <a:rPr lang="nl-NL" dirty="0"/>
              <a:t>Ongeval met </a:t>
            </a:r>
            <a:r>
              <a:rPr lang="nl-NL" dirty="0" err="1"/>
              <a:t>stint</a:t>
            </a:r>
            <a:r>
              <a:rPr lang="nl-NL" dirty="0"/>
              <a:t> in Oss is technisch gezien een relatief klein incident, maatschappelijk heeft het een enorme impact</a:t>
            </a:r>
          </a:p>
          <a:p>
            <a:r>
              <a:rPr lang="nl-NL" b="1" dirty="0"/>
              <a:t>Formeel betreft het de mogelijkheid voor het toepassen van noodbevoegdheden. </a:t>
            </a:r>
          </a:p>
          <a:p>
            <a:r>
              <a:rPr lang="nl-NL" dirty="0"/>
              <a:t>Tegelijkertijd zijn er ook grote incidenten die niet een crisis of ramp zijn maar wel volgens de crisisstructuur opgelost worden.</a:t>
            </a:r>
          </a:p>
          <a:p>
            <a:r>
              <a:rPr lang="nl-NL" dirty="0"/>
              <a:t>Juridisch is tekst op dia van toepassing in praktijk is het minder zwart-wit. Vaak worden incidenten </a:t>
            </a:r>
            <a:r>
              <a:rPr lang="nl-NL" dirty="0" err="1"/>
              <a:t>mbt</a:t>
            </a:r>
            <a:r>
              <a:rPr lang="nl-NL" dirty="0"/>
              <a:t> van de structuur van de crisisorganisatie opgelost.</a:t>
            </a:r>
          </a:p>
          <a:p>
            <a:endParaRPr lang="nl-NL" dirty="0"/>
          </a:p>
        </p:txBody>
      </p:sp>
      <p:sp>
        <p:nvSpPr>
          <p:cNvPr id="4" name="Tijdelijke aanduiding voor dianummer 3"/>
          <p:cNvSpPr>
            <a:spLocks noGrp="1"/>
          </p:cNvSpPr>
          <p:nvPr>
            <p:ph type="sldNum" sz="quarter" idx="5"/>
          </p:nvPr>
        </p:nvSpPr>
        <p:spPr/>
        <p:txBody>
          <a:bodyPr/>
          <a:lstStyle/>
          <a:p>
            <a:fld id="{06057D6E-3A49-4BC5-AFFF-01F85ADA46FD}" type="slidenum">
              <a:rPr lang="nl-NL" smtClean="0"/>
              <a:t>10</a:t>
            </a:fld>
            <a:endParaRPr lang="nl-NL"/>
          </a:p>
        </p:txBody>
      </p:sp>
    </p:spTree>
    <p:extLst>
      <p:ext uri="{BB962C8B-B14F-4D97-AF65-F5344CB8AC3E}">
        <p14:creationId xmlns:p14="http://schemas.microsoft.com/office/powerpoint/2010/main" val="1002995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35BE62-D768-2843-B396-4C646CDFD7A7}"/>
              </a:ext>
            </a:extLst>
          </p:cNvPr>
          <p:cNvSpPr>
            <a:spLocks noGrp="1"/>
          </p:cNvSpPr>
          <p:nvPr>
            <p:ph type="ctrTitle" hasCustomPrompt="1"/>
          </p:nvPr>
        </p:nvSpPr>
        <p:spPr>
          <a:xfrm>
            <a:off x="1524000" y="1122363"/>
            <a:ext cx="9144000" cy="2387600"/>
          </a:xfrm>
        </p:spPr>
        <p:txBody>
          <a:bodyPr anchor="b">
            <a:normAutofit/>
          </a:bodyPr>
          <a:lstStyle>
            <a:lvl1pPr algn="r">
              <a:defRPr sz="4800" b="1"/>
            </a:lvl1pPr>
          </a:lstStyle>
          <a:p>
            <a:r>
              <a:rPr lang="nl-NL"/>
              <a:t>Klik om stijl </a:t>
            </a:r>
            <a:br>
              <a:rPr lang="nl-NL"/>
            </a:br>
            <a:r>
              <a:rPr lang="nl-NL"/>
              <a:t>te bewerken</a:t>
            </a:r>
          </a:p>
        </p:txBody>
      </p:sp>
      <p:sp>
        <p:nvSpPr>
          <p:cNvPr id="3" name="Ondertitel 2">
            <a:extLst>
              <a:ext uri="{FF2B5EF4-FFF2-40B4-BE49-F238E27FC236}">
                <a16:creationId xmlns:a16="http://schemas.microsoft.com/office/drawing/2014/main" id="{C782B4C7-5A40-6249-9264-AD3B4D6BAF21}"/>
              </a:ext>
            </a:extLst>
          </p:cNvPr>
          <p:cNvSpPr>
            <a:spLocks noGrp="1"/>
          </p:cNvSpPr>
          <p:nvPr>
            <p:ph type="subTitle" idx="1"/>
          </p:nvPr>
        </p:nvSpPr>
        <p:spPr>
          <a:xfrm>
            <a:off x="1524000" y="3602038"/>
            <a:ext cx="9144000" cy="1655762"/>
          </a:xfrm>
        </p:spPr>
        <p:txBody>
          <a:bodyPr>
            <a:normAutofit/>
          </a:bodyPr>
          <a:lstStyle>
            <a:lvl1pPr marL="0" indent="0" algn="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Tree>
    <p:extLst>
      <p:ext uri="{BB962C8B-B14F-4D97-AF65-F5344CB8AC3E}">
        <p14:creationId xmlns:p14="http://schemas.microsoft.com/office/powerpoint/2010/main" val="1225993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pic>
        <p:nvPicPr>
          <p:cNvPr id="7" name="Picture 11">
            <a:extLst>
              <a:ext uri="{FF2B5EF4-FFF2-40B4-BE49-F238E27FC236}">
                <a16:creationId xmlns:a16="http://schemas.microsoft.com/office/drawing/2014/main" id="{0EE2985D-EE8C-A542-B336-2BB0C363AC6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1263" y="13781"/>
            <a:ext cx="162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A63EA12D-3350-9545-AD46-C6D2B466BF62}"/>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29C2808C-CF59-1F42-8446-CA94BA47AC5F}"/>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225776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pic>
        <p:nvPicPr>
          <p:cNvPr id="7" name="Picture 11">
            <a:extLst>
              <a:ext uri="{FF2B5EF4-FFF2-40B4-BE49-F238E27FC236}">
                <a16:creationId xmlns:a16="http://schemas.microsoft.com/office/drawing/2014/main" id="{CE30CB55-CF97-5A4F-BF8F-B1BC51B5A130}"/>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1263" y="13781"/>
            <a:ext cx="162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 name="Verticale titel 1">
            <a:extLst>
              <a:ext uri="{FF2B5EF4-FFF2-40B4-BE49-F238E27FC236}">
                <a16:creationId xmlns:a16="http://schemas.microsoft.com/office/drawing/2014/main" id="{39CC8A4D-86CE-554F-9931-EAA6AC6C026E}"/>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9EE6BCE5-9012-2F46-A242-76A2881A3509}"/>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04927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pic>
        <p:nvPicPr>
          <p:cNvPr id="8" name="Picture 11">
            <a:extLst>
              <a:ext uri="{FF2B5EF4-FFF2-40B4-BE49-F238E27FC236}">
                <a16:creationId xmlns:a16="http://schemas.microsoft.com/office/drawing/2014/main" id="{CE1886AD-C2AD-F64D-987E-83C443AF56F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1263" y="13781"/>
            <a:ext cx="162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0F922AF8-8563-C840-8364-9B7E70AB889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0CB5EEA-BD0D-334F-B9C5-26BA72763893}"/>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399080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pic>
        <p:nvPicPr>
          <p:cNvPr id="7" name="Picture 11">
            <a:extLst>
              <a:ext uri="{FF2B5EF4-FFF2-40B4-BE49-F238E27FC236}">
                <a16:creationId xmlns:a16="http://schemas.microsoft.com/office/drawing/2014/main" id="{FAAFE44B-94F9-AE43-8360-9FA41BD2642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1263" y="13781"/>
            <a:ext cx="162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70D146A8-90BE-9D40-8454-242B3BD5C0B9}"/>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A8344301-B66E-EE4E-B054-A12F95A72C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Tree>
    <p:extLst>
      <p:ext uri="{BB962C8B-B14F-4D97-AF65-F5344CB8AC3E}">
        <p14:creationId xmlns:p14="http://schemas.microsoft.com/office/powerpoint/2010/main" val="3374715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pic>
        <p:nvPicPr>
          <p:cNvPr id="8" name="Picture 11">
            <a:extLst>
              <a:ext uri="{FF2B5EF4-FFF2-40B4-BE49-F238E27FC236}">
                <a16:creationId xmlns:a16="http://schemas.microsoft.com/office/drawing/2014/main" id="{469ACD2F-494F-DA43-8224-5232A2564CC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1263" y="13781"/>
            <a:ext cx="162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3A6E46DB-2787-4A4C-AF31-ECB08371293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28E33CB-76DB-034F-9A3A-41EFD21A5CED}"/>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825E38B9-B647-4741-B822-5528A5E2ED81}"/>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596518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pic>
        <p:nvPicPr>
          <p:cNvPr id="10" name="Picture 11">
            <a:extLst>
              <a:ext uri="{FF2B5EF4-FFF2-40B4-BE49-F238E27FC236}">
                <a16:creationId xmlns:a16="http://schemas.microsoft.com/office/drawing/2014/main" id="{BD529F60-5D7C-E743-BBD9-D36A2520599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1263" y="13781"/>
            <a:ext cx="162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8F50C1B5-52E6-AB40-88C6-AAD28E9BB8EE}"/>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651F5C11-5AC4-E543-B89A-A723972A67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B13B5463-C348-AA43-B4AA-314745564327}"/>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37FB8BD2-3AE2-5647-962F-97CCB798AE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E2BFE907-DC17-AB46-8703-7A6F00D83793}"/>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615234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pic>
        <p:nvPicPr>
          <p:cNvPr id="6" name="Picture 11">
            <a:extLst>
              <a:ext uri="{FF2B5EF4-FFF2-40B4-BE49-F238E27FC236}">
                <a16:creationId xmlns:a16="http://schemas.microsoft.com/office/drawing/2014/main" id="{3953BE16-49CE-2941-A377-0E9963C4A36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1263" y="13781"/>
            <a:ext cx="162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3A193A4F-D9C7-A94E-944E-91EADA4F1878}"/>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66149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pic>
        <p:nvPicPr>
          <p:cNvPr id="5" name="Picture 11">
            <a:extLst>
              <a:ext uri="{FF2B5EF4-FFF2-40B4-BE49-F238E27FC236}">
                <a16:creationId xmlns:a16="http://schemas.microsoft.com/office/drawing/2014/main" id="{464287CE-35D0-EF48-A315-F2231B5DDDA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1263" y="13781"/>
            <a:ext cx="1620000" cy="1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439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pic>
        <p:nvPicPr>
          <p:cNvPr id="8" name="Picture 11">
            <a:extLst>
              <a:ext uri="{FF2B5EF4-FFF2-40B4-BE49-F238E27FC236}">
                <a16:creationId xmlns:a16="http://schemas.microsoft.com/office/drawing/2014/main" id="{FB62A760-8A49-6E4F-80D3-4326278CADAD}"/>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1263" y="13781"/>
            <a:ext cx="162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B712A1D5-1A54-F54D-8109-89993E0EFF6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7D4EE343-2063-7842-BFD1-3485167FD3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80244486-5296-B94B-9BE9-0C9AB19EAD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1150785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pic>
        <p:nvPicPr>
          <p:cNvPr id="8" name="Picture 11">
            <a:extLst>
              <a:ext uri="{FF2B5EF4-FFF2-40B4-BE49-F238E27FC236}">
                <a16:creationId xmlns:a16="http://schemas.microsoft.com/office/drawing/2014/main" id="{E76A75A1-E44E-4047-8730-5624C99A7C10}"/>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1263" y="13781"/>
            <a:ext cx="162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04D0E689-CDC8-804B-BC1A-E015C3B1830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16E541B8-5C77-1341-B3BF-958F881F06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a:extLst>
              <a:ext uri="{FF2B5EF4-FFF2-40B4-BE49-F238E27FC236}">
                <a16:creationId xmlns:a16="http://schemas.microsoft.com/office/drawing/2014/main" id="{6439A869-FA5D-CB4E-8E03-FDD4B558BD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169875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C0EC0A14-73B6-804A-9429-DC0CAEB8FEDD}"/>
              </a:ext>
            </a:extLst>
          </p:cNvPr>
          <p:cNvSpPr>
            <a:spLocks noGrp="1"/>
          </p:cNvSpPr>
          <p:nvPr>
            <p:ph type="title"/>
          </p:nvPr>
        </p:nvSpPr>
        <p:spPr>
          <a:xfrm>
            <a:off x="838200" y="1825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1A9CCA9B-968C-7443-A63A-23C9582C5EC0}"/>
              </a:ext>
            </a:extLst>
          </p:cNvPr>
          <p:cNvSpPr>
            <a:spLocks noGrp="1"/>
          </p:cNvSpPr>
          <p:nvPr>
            <p:ph type="body" idx="1"/>
          </p:nvPr>
        </p:nvSpPr>
        <p:spPr>
          <a:xfrm>
            <a:off x="838200" y="1467279"/>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248C6D7-3A9E-BD47-AAE0-7CC0B99EB8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425EDDC5-5A4A-4A43-B8B7-EE60F0222C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6F8974-A220-1049-B5D8-568782F0DBFE}" type="slidenum">
              <a:rPr lang="nl-NL" smtClean="0"/>
              <a:t>‹nr.›</a:t>
            </a:fld>
            <a:endParaRPr lang="nl-NL"/>
          </a:p>
        </p:txBody>
      </p:sp>
    </p:spTree>
    <p:extLst>
      <p:ext uri="{BB962C8B-B14F-4D97-AF65-F5344CB8AC3E}">
        <p14:creationId xmlns:p14="http://schemas.microsoft.com/office/powerpoint/2010/main" val="1170891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6.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BBEA4A-3600-4362-BABA-2769AA06849E}"/>
              </a:ext>
            </a:extLst>
          </p:cNvPr>
          <p:cNvSpPr>
            <a:spLocks noGrp="1"/>
          </p:cNvSpPr>
          <p:nvPr>
            <p:ph type="ctrTitle"/>
          </p:nvPr>
        </p:nvSpPr>
        <p:spPr/>
        <p:txBody>
          <a:bodyPr>
            <a:normAutofit/>
          </a:bodyPr>
          <a:lstStyle/>
          <a:p>
            <a:r>
              <a:rPr lang="nl-NL" sz="4000" dirty="0">
                <a:effectLst/>
                <a:latin typeface="Calibri" panose="020F0502020204030204" pitchFamily="34" charset="0"/>
                <a:ea typeface="Times New Roman" panose="02020603050405020304" pitchFamily="18" charset="0"/>
                <a:cs typeface="Times New Roman" panose="02020603050405020304" pitchFamily="18" charset="0"/>
              </a:rPr>
              <a:t>DARES R15/16 bijeenkomst</a:t>
            </a:r>
            <a:r>
              <a:rPr lang="nl-NL" sz="4000" dirty="0">
                <a:solidFill>
                  <a:srgbClr val="5F5F5F"/>
                </a:solidFill>
                <a:effectLst/>
                <a:latin typeface="Calibri" panose="020F0502020204030204" pitchFamily="34" charset="0"/>
                <a:ea typeface="Times New Roman" panose="02020603050405020304" pitchFamily="18" charset="0"/>
                <a:cs typeface="Times New Roman" panose="02020603050405020304" pitchFamily="18" charset="0"/>
              </a:rPr>
              <a:t> </a:t>
            </a:r>
            <a:r>
              <a:rPr lang="nl-NL" sz="4000" dirty="0"/>
              <a:t> </a:t>
            </a:r>
          </a:p>
        </p:txBody>
      </p:sp>
      <p:sp>
        <p:nvSpPr>
          <p:cNvPr id="3" name="Ondertitel 2">
            <a:extLst>
              <a:ext uri="{FF2B5EF4-FFF2-40B4-BE49-F238E27FC236}">
                <a16:creationId xmlns:a16="http://schemas.microsoft.com/office/drawing/2014/main" id="{10732F2B-F615-454D-B85B-3E3D50B9DE33}"/>
              </a:ext>
            </a:extLst>
          </p:cNvPr>
          <p:cNvSpPr>
            <a:spLocks noGrp="1"/>
          </p:cNvSpPr>
          <p:nvPr>
            <p:ph type="subTitle" idx="1"/>
          </p:nvPr>
        </p:nvSpPr>
        <p:spPr/>
        <p:txBody>
          <a:bodyPr/>
          <a:lstStyle/>
          <a:p>
            <a:r>
              <a:rPr lang="nl-NL" dirty="0"/>
              <a:t>Presentatie Crisisbeheersing</a:t>
            </a:r>
          </a:p>
          <a:p>
            <a:r>
              <a:rPr lang="nl-NL" dirty="0"/>
              <a:t>12 april 2023</a:t>
            </a:r>
          </a:p>
        </p:txBody>
      </p:sp>
    </p:spTree>
    <p:extLst>
      <p:ext uri="{BB962C8B-B14F-4D97-AF65-F5344CB8AC3E}">
        <p14:creationId xmlns:p14="http://schemas.microsoft.com/office/powerpoint/2010/main" val="36407271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D69154-4D37-4019-9141-8B7A4360DD75}"/>
              </a:ext>
            </a:extLst>
          </p:cNvPr>
          <p:cNvSpPr>
            <a:spLocks noGrp="1"/>
          </p:cNvSpPr>
          <p:nvPr>
            <p:ph type="title"/>
          </p:nvPr>
        </p:nvSpPr>
        <p:spPr/>
        <p:txBody>
          <a:bodyPr/>
          <a:lstStyle/>
          <a:p>
            <a:r>
              <a:rPr lang="nl-NL"/>
              <a:t>Wanneer een crisis en/of een ramp</a:t>
            </a:r>
          </a:p>
        </p:txBody>
      </p:sp>
      <p:sp>
        <p:nvSpPr>
          <p:cNvPr id="3" name="Tijdelijke aanduiding voor inhoud 2">
            <a:extLst>
              <a:ext uri="{FF2B5EF4-FFF2-40B4-BE49-F238E27FC236}">
                <a16:creationId xmlns:a16="http://schemas.microsoft.com/office/drawing/2014/main" id="{25D1859E-D387-40DA-90E8-A2FBEF00611E}"/>
              </a:ext>
            </a:extLst>
          </p:cNvPr>
          <p:cNvSpPr>
            <a:spLocks noGrp="1"/>
          </p:cNvSpPr>
          <p:nvPr>
            <p:ph idx="1"/>
          </p:nvPr>
        </p:nvSpPr>
        <p:spPr/>
        <p:txBody>
          <a:bodyPr/>
          <a:lstStyle/>
          <a:p>
            <a:pPr marL="0" indent="0">
              <a:lnSpc>
                <a:spcPct val="150000"/>
              </a:lnSpc>
              <a:buNone/>
            </a:pPr>
            <a:r>
              <a:rPr lang="nl-NL"/>
              <a:t>Er moet sprake zijn van aantasting of een bedreiging van een </a:t>
            </a:r>
            <a:r>
              <a:rPr lang="nl-NL" b="1"/>
              <a:t>vitaal belang</a:t>
            </a:r>
            <a:r>
              <a:rPr lang="nl-NL"/>
              <a:t> (openbare orde (crisis) en/of openbare veiligheid (ramp)), waarbij </a:t>
            </a:r>
            <a:r>
              <a:rPr lang="nl-NL" b="1"/>
              <a:t>normale bevoegdheden ontoereikend</a:t>
            </a:r>
            <a:r>
              <a:rPr lang="nl-NL"/>
              <a:t> zijn voor een gecoördineerde inzet van diensten en organisaties van verschillende disciplines.</a:t>
            </a:r>
          </a:p>
          <a:p>
            <a:pPr marL="0" indent="0">
              <a:buNone/>
            </a:pPr>
            <a:endParaRPr lang="nl-NL"/>
          </a:p>
        </p:txBody>
      </p:sp>
    </p:spTree>
    <p:extLst>
      <p:ext uri="{BB962C8B-B14F-4D97-AF65-F5344CB8AC3E}">
        <p14:creationId xmlns:p14="http://schemas.microsoft.com/office/powerpoint/2010/main" val="25781701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39E4B3-5B8E-4717-B87C-F6853E81B7FC}"/>
              </a:ext>
            </a:extLst>
          </p:cNvPr>
          <p:cNvSpPr>
            <a:spLocks noGrp="1"/>
          </p:cNvSpPr>
          <p:nvPr>
            <p:ph type="title"/>
          </p:nvPr>
        </p:nvSpPr>
        <p:spPr/>
        <p:txBody>
          <a:bodyPr/>
          <a:lstStyle/>
          <a:p>
            <a:r>
              <a:rPr lang="nl-NL"/>
              <a:t>Crisis, ramp of incident?</a:t>
            </a:r>
          </a:p>
        </p:txBody>
      </p:sp>
      <p:pic>
        <p:nvPicPr>
          <p:cNvPr id="4" name="Tijdelijke aanduiding voor inhoud 4">
            <a:extLst>
              <a:ext uri="{FF2B5EF4-FFF2-40B4-BE49-F238E27FC236}">
                <a16:creationId xmlns:a16="http://schemas.microsoft.com/office/drawing/2014/main" id="{C8CC5EB5-9C47-4850-8E85-311EE665A40E}"/>
              </a:ext>
            </a:extLst>
          </p:cNvPr>
          <p:cNvPicPr>
            <a:picLocks noGrp="1" noChangeAspect="1"/>
          </p:cNvPicPr>
          <p:nvPr>
            <p:ph idx="1"/>
          </p:nvPr>
        </p:nvPicPr>
        <p:blipFill>
          <a:blip r:embed="rId3"/>
          <a:stretch>
            <a:fillRect/>
          </a:stretch>
        </p:blipFill>
        <p:spPr>
          <a:xfrm>
            <a:off x="1572645" y="1343818"/>
            <a:ext cx="3335545" cy="1827137"/>
          </a:xfrm>
          <a:prstGeom prst="rect">
            <a:avLst/>
          </a:prstGeom>
        </p:spPr>
      </p:pic>
      <p:pic>
        <p:nvPicPr>
          <p:cNvPr id="5" name="Afbeelding 4">
            <a:extLst>
              <a:ext uri="{FF2B5EF4-FFF2-40B4-BE49-F238E27FC236}">
                <a16:creationId xmlns:a16="http://schemas.microsoft.com/office/drawing/2014/main" id="{0FD04A13-950C-46A7-B8A7-7AA5DD4B0384}"/>
              </a:ext>
            </a:extLst>
          </p:cNvPr>
          <p:cNvPicPr>
            <a:picLocks noChangeAspect="1"/>
          </p:cNvPicPr>
          <p:nvPr/>
        </p:nvPicPr>
        <p:blipFill>
          <a:blip r:embed="rId4"/>
          <a:stretch>
            <a:fillRect/>
          </a:stretch>
        </p:blipFill>
        <p:spPr>
          <a:xfrm>
            <a:off x="6920215" y="1293234"/>
            <a:ext cx="3335545" cy="2218246"/>
          </a:xfrm>
          <a:prstGeom prst="rect">
            <a:avLst/>
          </a:prstGeom>
        </p:spPr>
      </p:pic>
      <p:pic>
        <p:nvPicPr>
          <p:cNvPr id="6" name="Afbeelding 5">
            <a:extLst>
              <a:ext uri="{FF2B5EF4-FFF2-40B4-BE49-F238E27FC236}">
                <a16:creationId xmlns:a16="http://schemas.microsoft.com/office/drawing/2014/main" id="{3AF175AB-2793-4EFD-A608-7118BB57A8FB}"/>
              </a:ext>
            </a:extLst>
          </p:cNvPr>
          <p:cNvPicPr>
            <a:picLocks noChangeAspect="1"/>
          </p:cNvPicPr>
          <p:nvPr/>
        </p:nvPicPr>
        <p:blipFill>
          <a:blip r:embed="rId5"/>
          <a:stretch>
            <a:fillRect/>
          </a:stretch>
        </p:blipFill>
        <p:spPr>
          <a:xfrm>
            <a:off x="888500" y="4385198"/>
            <a:ext cx="2928731" cy="1647411"/>
          </a:xfrm>
          <a:prstGeom prst="rect">
            <a:avLst/>
          </a:prstGeom>
        </p:spPr>
      </p:pic>
      <p:pic>
        <p:nvPicPr>
          <p:cNvPr id="7" name="Afbeelding 6">
            <a:extLst>
              <a:ext uri="{FF2B5EF4-FFF2-40B4-BE49-F238E27FC236}">
                <a16:creationId xmlns:a16="http://schemas.microsoft.com/office/drawing/2014/main" id="{7D575E74-4B34-4551-9EAF-0A328F4474CF}"/>
              </a:ext>
            </a:extLst>
          </p:cNvPr>
          <p:cNvPicPr>
            <a:picLocks noChangeAspect="1"/>
          </p:cNvPicPr>
          <p:nvPr/>
        </p:nvPicPr>
        <p:blipFill>
          <a:blip r:embed="rId6"/>
          <a:stretch>
            <a:fillRect/>
          </a:stretch>
        </p:blipFill>
        <p:spPr>
          <a:xfrm>
            <a:off x="6047654" y="4091821"/>
            <a:ext cx="3972999" cy="2234167"/>
          </a:xfrm>
          <a:prstGeom prst="rect">
            <a:avLst/>
          </a:prstGeom>
        </p:spPr>
      </p:pic>
      <p:pic>
        <p:nvPicPr>
          <p:cNvPr id="8" name="Afbeelding 7">
            <a:extLst>
              <a:ext uri="{FF2B5EF4-FFF2-40B4-BE49-F238E27FC236}">
                <a16:creationId xmlns:a16="http://schemas.microsoft.com/office/drawing/2014/main" id="{31C3FAEA-E9F7-462E-A1FF-B8889D6B6406}"/>
              </a:ext>
            </a:extLst>
          </p:cNvPr>
          <p:cNvPicPr>
            <a:picLocks noChangeAspect="1"/>
          </p:cNvPicPr>
          <p:nvPr/>
        </p:nvPicPr>
        <p:blipFill>
          <a:blip r:embed="rId7"/>
          <a:stretch>
            <a:fillRect/>
          </a:stretch>
        </p:blipFill>
        <p:spPr>
          <a:xfrm>
            <a:off x="2201211" y="2503708"/>
            <a:ext cx="3846443" cy="2568874"/>
          </a:xfrm>
          <a:prstGeom prst="rect">
            <a:avLst/>
          </a:prstGeom>
        </p:spPr>
      </p:pic>
      <p:pic>
        <p:nvPicPr>
          <p:cNvPr id="9" name="Afbeelding 8">
            <a:extLst>
              <a:ext uri="{FF2B5EF4-FFF2-40B4-BE49-F238E27FC236}">
                <a16:creationId xmlns:a16="http://schemas.microsoft.com/office/drawing/2014/main" id="{878B2BED-E749-4AC6-84C9-406411D70D9D}"/>
              </a:ext>
            </a:extLst>
          </p:cNvPr>
          <p:cNvPicPr>
            <a:picLocks noChangeAspect="1"/>
          </p:cNvPicPr>
          <p:nvPr/>
        </p:nvPicPr>
        <p:blipFill>
          <a:blip r:embed="rId8"/>
          <a:stretch>
            <a:fillRect/>
          </a:stretch>
        </p:blipFill>
        <p:spPr>
          <a:xfrm>
            <a:off x="6047654" y="2367385"/>
            <a:ext cx="3791480" cy="2123229"/>
          </a:xfrm>
          <a:prstGeom prst="rect">
            <a:avLst/>
          </a:prstGeom>
        </p:spPr>
      </p:pic>
    </p:spTree>
    <p:extLst>
      <p:ext uri="{BB962C8B-B14F-4D97-AF65-F5344CB8AC3E}">
        <p14:creationId xmlns:p14="http://schemas.microsoft.com/office/powerpoint/2010/main" val="688661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ppt_x"/>
                                          </p:val>
                                        </p:tav>
                                        <p:tav tm="100000">
                                          <p:val>
                                            <p:strVal val="#ppt_x"/>
                                          </p:val>
                                        </p:tav>
                                      </p:tavLst>
                                    </p:anim>
                                    <p:anim calcmode="lin" valueType="num">
                                      <p:cBhvr additive="base">
                                        <p:cTn id="3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79ADEB-CB4B-40C8-938F-C54EF714802B}"/>
              </a:ext>
            </a:extLst>
          </p:cNvPr>
          <p:cNvSpPr>
            <a:spLocks noGrp="1"/>
          </p:cNvSpPr>
          <p:nvPr>
            <p:ph type="title"/>
          </p:nvPr>
        </p:nvSpPr>
        <p:spPr/>
        <p:txBody>
          <a:bodyPr/>
          <a:lstStyle/>
          <a:p>
            <a:r>
              <a:rPr lang="nl-NL"/>
              <a:t>Waarom crisisbeheersing</a:t>
            </a:r>
          </a:p>
        </p:txBody>
      </p:sp>
      <p:sp>
        <p:nvSpPr>
          <p:cNvPr id="3" name="Tijdelijke aanduiding voor inhoud 2">
            <a:extLst>
              <a:ext uri="{FF2B5EF4-FFF2-40B4-BE49-F238E27FC236}">
                <a16:creationId xmlns:a16="http://schemas.microsoft.com/office/drawing/2014/main" id="{C74328DD-8A3B-4CF0-8510-221816B52C38}"/>
              </a:ext>
            </a:extLst>
          </p:cNvPr>
          <p:cNvSpPr>
            <a:spLocks noGrp="1"/>
          </p:cNvSpPr>
          <p:nvPr>
            <p:ph idx="1"/>
          </p:nvPr>
        </p:nvSpPr>
        <p:spPr/>
        <p:txBody>
          <a:bodyPr/>
          <a:lstStyle/>
          <a:p>
            <a:pPr marL="0" indent="0">
              <a:buNone/>
            </a:pPr>
            <a:r>
              <a:rPr lang="nl-NL"/>
              <a:t>Het is een overheidstaak!</a:t>
            </a:r>
          </a:p>
          <a:p>
            <a:pPr marL="0" indent="0">
              <a:buNone/>
            </a:pPr>
            <a:endParaRPr lang="nl-NL"/>
          </a:p>
          <a:p>
            <a:pPr marL="0" indent="0">
              <a:buNone/>
            </a:pPr>
            <a:r>
              <a:rPr lang="nl-NL" b="1"/>
              <a:t>Wet veiligheidsregio’s artikel 10d:</a:t>
            </a:r>
          </a:p>
          <a:p>
            <a:pPr marL="0" indent="0">
              <a:buNone/>
            </a:pPr>
            <a:endParaRPr lang="nl-NL"/>
          </a:p>
          <a:p>
            <a:pPr marL="0" indent="0" defTabSz="450850">
              <a:lnSpc>
                <a:spcPct val="100000"/>
              </a:lnSpc>
              <a:spcBef>
                <a:spcPts val="0"/>
              </a:spcBef>
              <a:buNone/>
            </a:pPr>
            <a:r>
              <a:rPr lang="nl-NL"/>
              <a:t>het voorbereiden op de bestrijding van branden en het organiseren van de 	rampenbestrijding en de crisisbeheersing</a:t>
            </a:r>
          </a:p>
          <a:p>
            <a:pPr marL="0" indent="0">
              <a:buNone/>
            </a:pPr>
            <a:r>
              <a:rPr lang="nl-NL"/>
              <a:t>	</a:t>
            </a:r>
          </a:p>
          <a:p>
            <a:pPr marL="0" indent="0">
              <a:buNone/>
            </a:pPr>
            <a:endParaRPr lang="nl-NL"/>
          </a:p>
        </p:txBody>
      </p:sp>
    </p:spTree>
    <p:extLst>
      <p:ext uri="{BB962C8B-B14F-4D97-AF65-F5344CB8AC3E}">
        <p14:creationId xmlns:p14="http://schemas.microsoft.com/office/powerpoint/2010/main" val="3689353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18F726-E54E-4558-BF9C-F362B4BEE357}"/>
              </a:ext>
            </a:extLst>
          </p:cNvPr>
          <p:cNvSpPr>
            <a:spLocks noGrp="1"/>
          </p:cNvSpPr>
          <p:nvPr>
            <p:ph type="title"/>
          </p:nvPr>
        </p:nvSpPr>
        <p:spPr/>
        <p:txBody>
          <a:bodyPr/>
          <a:lstStyle/>
          <a:p>
            <a:r>
              <a:rPr lang="nl-NL"/>
              <a:t>Crisisorganisatie - hoofdstructuur</a:t>
            </a:r>
          </a:p>
        </p:txBody>
      </p:sp>
      <p:sp>
        <p:nvSpPr>
          <p:cNvPr id="4" name="Tijdelijke aanduiding voor inhoud 2">
            <a:extLst>
              <a:ext uri="{FF2B5EF4-FFF2-40B4-BE49-F238E27FC236}">
                <a16:creationId xmlns:a16="http://schemas.microsoft.com/office/drawing/2014/main" id="{4FFF9F8F-C50D-42B2-A303-AA87FAF6C134}"/>
              </a:ext>
            </a:extLst>
          </p:cNvPr>
          <p:cNvSpPr>
            <a:spLocks noGrp="1"/>
          </p:cNvSpPr>
          <p:nvPr>
            <p:ph idx="1"/>
          </p:nvPr>
        </p:nvSpPr>
        <p:spPr>
          <a:xfrm>
            <a:off x="1216025" y="1100138"/>
            <a:ext cx="7927975" cy="5002212"/>
          </a:xfrm>
        </p:spPr>
        <p:txBody>
          <a:bodyPr/>
          <a:lstStyle/>
          <a:p>
            <a:endParaRPr lang="nl-NL"/>
          </a:p>
          <a:p>
            <a:r>
              <a:rPr lang="nl-NL"/>
              <a:t>Wat betekent een GRIP?</a:t>
            </a:r>
          </a:p>
          <a:p>
            <a:endParaRPr lang="nl-NL"/>
          </a:p>
          <a:p>
            <a:r>
              <a:rPr lang="nl-NL">
                <a:solidFill>
                  <a:srgbClr val="FF0000"/>
                </a:solidFill>
              </a:rPr>
              <a:t>G</a:t>
            </a:r>
            <a:r>
              <a:rPr lang="nl-NL"/>
              <a:t>ecoördineerde </a:t>
            </a:r>
          </a:p>
          <a:p>
            <a:r>
              <a:rPr lang="nl-NL">
                <a:solidFill>
                  <a:srgbClr val="FF0000"/>
                </a:solidFill>
              </a:rPr>
              <a:t>R</a:t>
            </a:r>
            <a:r>
              <a:rPr lang="nl-NL"/>
              <a:t>egionale </a:t>
            </a:r>
          </a:p>
          <a:p>
            <a:r>
              <a:rPr lang="nl-NL" err="1">
                <a:solidFill>
                  <a:srgbClr val="FF0000"/>
                </a:solidFill>
              </a:rPr>
              <a:t>I</a:t>
            </a:r>
            <a:r>
              <a:rPr lang="nl-NL" err="1"/>
              <a:t>ncidentbestrijdings</a:t>
            </a:r>
            <a:r>
              <a:rPr lang="nl-NL"/>
              <a:t> </a:t>
            </a:r>
          </a:p>
          <a:p>
            <a:r>
              <a:rPr lang="nl-NL">
                <a:solidFill>
                  <a:srgbClr val="FF0000"/>
                </a:solidFill>
              </a:rPr>
              <a:t>P</a:t>
            </a:r>
            <a:r>
              <a:rPr lang="nl-NL"/>
              <a:t>rocedure </a:t>
            </a:r>
          </a:p>
        </p:txBody>
      </p:sp>
      <p:sp>
        <p:nvSpPr>
          <p:cNvPr id="8" name="Tekstvak 7">
            <a:extLst>
              <a:ext uri="{FF2B5EF4-FFF2-40B4-BE49-F238E27FC236}">
                <a16:creationId xmlns:a16="http://schemas.microsoft.com/office/drawing/2014/main" id="{DAC79255-20FC-4CE4-952B-2D054C657E44}"/>
              </a:ext>
            </a:extLst>
          </p:cNvPr>
          <p:cNvSpPr txBox="1"/>
          <p:nvPr/>
        </p:nvSpPr>
        <p:spPr>
          <a:xfrm>
            <a:off x="7336665" y="2400915"/>
            <a:ext cx="1561672" cy="1200329"/>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nl-NL"/>
              <a:t>GRIP 1</a:t>
            </a:r>
          </a:p>
          <a:p>
            <a:pPr algn="ctr"/>
            <a:r>
              <a:rPr lang="nl-NL"/>
              <a:t>GRIP 2</a:t>
            </a:r>
          </a:p>
          <a:p>
            <a:pPr algn="ctr"/>
            <a:r>
              <a:rPr lang="nl-NL"/>
              <a:t>GRIP 3</a:t>
            </a:r>
          </a:p>
          <a:p>
            <a:pPr algn="ctr"/>
            <a:r>
              <a:rPr lang="nl-NL"/>
              <a:t>GRIP 4</a:t>
            </a:r>
          </a:p>
        </p:txBody>
      </p:sp>
    </p:spTree>
    <p:extLst>
      <p:ext uri="{BB962C8B-B14F-4D97-AF65-F5344CB8AC3E}">
        <p14:creationId xmlns:p14="http://schemas.microsoft.com/office/powerpoint/2010/main" val="33182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Effect transition="in" filter="fade">
                                      <p:cBhvr>
                                        <p:cTn id="17" dur="500"/>
                                        <p:tgtEl>
                                          <p:spTgt spid="4">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0248BE00-E06E-4397-A9C3-07E72F1F80E9}"/>
              </a:ext>
            </a:extLst>
          </p:cNvPr>
          <p:cNvSpPr>
            <a:spLocks noGrp="1"/>
          </p:cNvSpPr>
          <p:nvPr>
            <p:ph type="title"/>
          </p:nvPr>
        </p:nvSpPr>
        <p:spPr>
          <a:xfrm>
            <a:off x="838200" y="17463"/>
            <a:ext cx="10515600" cy="1325562"/>
          </a:xfrm>
        </p:spPr>
        <p:txBody>
          <a:bodyPr/>
          <a:lstStyle/>
          <a:p>
            <a:r>
              <a:rPr lang="nl-NL"/>
              <a:t>Crisisorganisatie - hoofdstructuur</a:t>
            </a:r>
          </a:p>
        </p:txBody>
      </p:sp>
      <p:sp>
        <p:nvSpPr>
          <p:cNvPr id="5" name="Tijdelijke aanduiding voor inhoud 2">
            <a:extLst>
              <a:ext uri="{FF2B5EF4-FFF2-40B4-BE49-F238E27FC236}">
                <a16:creationId xmlns:a16="http://schemas.microsoft.com/office/drawing/2014/main" id="{F4171064-A59A-469C-BACA-5A4C7484237C}"/>
              </a:ext>
            </a:extLst>
          </p:cNvPr>
          <p:cNvSpPr>
            <a:spLocks noGrp="1"/>
          </p:cNvSpPr>
          <p:nvPr>
            <p:ph idx="1"/>
          </p:nvPr>
        </p:nvSpPr>
        <p:spPr>
          <a:xfrm>
            <a:off x="762000" y="1343025"/>
            <a:ext cx="7927975" cy="4646612"/>
          </a:xfrm>
        </p:spPr>
        <p:txBody>
          <a:bodyPr/>
          <a:lstStyle/>
          <a:p>
            <a:r>
              <a:rPr lang="nl-NL"/>
              <a:t>Hoe verloopt dat in de praktijk?</a:t>
            </a:r>
          </a:p>
        </p:txBody>
      </p:sp>
      <p:pic>
        <p:nvPicPr>
          <p:cNvPr id="6" name="Tijdelijke aanduiding voor inhoud 6">
            <a:extLst>
              <a:ext uri="{FF2B5EF4-FFF2-40B4-BE49-F238E27FC236}">
                <a16:creationId xmlns:a16="http://schemas.microsoft.com/office/drawing/2014/main" id="{6917A130-4CE5-46A4-A3C2-DB98D49681F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15060" y="1888855"/>
            <a:ext cx="6608763" cy="93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fbeelding 6">
            <a:extLst>
              <a:ext uri="{FF2B5EF4-FFF2-40B4-BE49-F238E27FC236}">
                <a16:creationId xmlns:a16="http://schemas.microsoft.com/office/drawing/2014/main" id="{63060272-30E1-4B58-8799-3938A37AF41F}"/>
              </a:ext>
            </a:extLst>
          </p:cNvPr>
          <p:cNvPicPr>
            <a:picLocks noChangeAspect="1"/>
          </p:cNvPicPr>
          <p:nvPr/>
        </p:nvPicPr>
        <p:blipFill>
          <a:blip r:embed="rId4"/>
          <a:stretch>
            <a:fillRect/>
          </a:stretch>
        </p:blipFill>
        <p:spPr>
          <a:xfrm>
            <a:off x="2935132" y="3106588"/>
            <a:ext cx="4568620" cy="3428879"/>
          </a:xfrm>
          <a:prstGeom prst="rect">
            <a:avLst/>
          </a:prstGeom>
        </p:spPr>
      </p:pic>
    </p:spTree>
    <p:extLst>
      <p:ext uri="{BB962C8B-B14F-4D97-AF65-F5344CB8AC3E}">
        <p14:creationId xmlns:p14="http://schemas.microsoft.com/office/powerpoint/2010/main" val="252960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7E57B0-7FDA-414E-93A4-3E0E9327F453}"/>
              </a:ext>
            </a:extLst>
          </p:cNvPr>
          <p:cNvSpPr>
            <a:spLocks noGrp="1"/>
          </p:cNvSpPr>
          <p:nvPr>
            <p:ph type="title"/>
          </p:nvPr>
        </p:nvSpPr>
        <p:spPr/>
        <p:txBody>
          <a:bodyPr/>
          <a:lstStyle/>
          <a:p>
            <a:r>
              <a:rPr lang="nl-NL"/>
              <a:t>GRIP 1: Dijkdoorbraak Reeuwijk</a:t>
            </a:r>
            <a:r>
              <a:rPr lang="nl-NL" sz="2400"/>
              <a:t>, 27 juni ‘21</a:t>
            </a:r>
            <a:endParaRPr lang="nl-NL"/>
          </a:p>
        </p:txBody>
      </p:sp>
      <p:pic>
        <p:nvPicPr>
          <p:cNvPr id="5" name="Tijdelijke aanduiding voor inhoud 4" descr="Afbeelding met gras, lucht, buiten, natuur&#10;&#10;Automatisch gegenereerde beschrijving">
            <a:extLst>
              <a:ext uri="{FF2B5EF4-FFF2-40B4-BE49-F238E27FC236}">
                <a16:creationId xmlns:a16="http://schemas.microsoft.com/office/drawing/2014/main" id="{0C1B8206-4B90-4659-A47E-6BD45D9F0F6A}"/>
              </a:ext>
            </a:extLst>
          </p:cNvPr>
          <p:cNvPicPr>
            <a:picLocks noGrp="1" noChangeAspect="1"/>
          </p:cNvPicPr>
          <p:nvPr>
            <p:ph idx="1"/>
          </p:nvPr>
        </p:nvPicPr>
        <p:blipFill>
          <a:blip r:embed="rId3"/>
          <a:stretch>
            <a:fillRect/>
          </a:stretch>
        </p:blipFill>
        <p:spPr>
          <a:xfrm>
            <a:off x="6299200" y="1714500"/>
            <a:ext cx="5892800" cy="3314700"/>
          </a:xfrm>
        </p:spPr>
      </p:pic>
      <p:pic>
        <p:nvPicPr>
          <p:cNvPr id="1026" name="Picture 2" descr="Dijkdoorbraak in Reeuwijk, weilanden ondergelopen - YouTube">
            <a:extLst>
              <a:ext uri="{FF2B5EF4-FFF2-40B4-BE49-F238E27FC236}">
                <a16:creationId xmlns:a16="http://schemas.microsoft.com/office/drawing/2014/main" id="{54EE7A60-E974-4949-A389-618C2D125E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779" y="1708150"/>
            <a:ext cx="5667022" cy="331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572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2F2FA779-053F-49C5-94B0-DCBAF888198C}"/>
              </a:ext>
            </a:extLst>
          </p:cNvPr>
          <p:cNvSpPr>
            <a:spLocks noGrp="1"/>
          </p:cNvSpPr>
          <p:nvPr>
            <p:ph type="title"/>
          </p:nvPr>
        </p:nvSpPr>
        <p:spPr>
          <a:xfrm>
            <a:off x="838200" y="17463"/>
            <a:ext cx="10515600" cy="1325562"/>
          </a:xfrm>
        </p:spPr>
        <p:txBody>
          <a:bodyPr/>
          <a:lstStyle/>
          <a:p>
            <a:r>
              <a:rPr lang="nl-NL"/>
              <a:t>GRIP 1 - CoPI</a:t>
            </a:r>
          </a:p>
        </p:txBody>
      </p:sp>
      <p:pic>
        <p:nvPicPr>
          <p:cNvPr id="5" name="Afbeelding 8">
            <a:extLst>
              <a:ext uri="{FF2B5EF4-FFF2-40B4-BE49-F238E27FC236}">
                <a16:creationId xmlns:a16="http://schemas.microsoft.com/office/drawing/2014/main" id="{6892CCF1-5DD6-4BC2-AA9D-2E61A9A778D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447" r="1558"/>
          <a:stretch/>
        </p:blipFill>
        <p:spPr bwMode="auto">
          <a:xfrm>
            <a:off x="1077397" y="1396008"/>
            <a:ext cx="4692338" cy="4750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6">
            <a:extLst>
              <a:ext uri="{FF2B5EF4-FFF2-40B4-BE49-F238E27FC236}">
                <a16:creationId xmlns:a16="http://schemas.microsoft.com/office/drawing/2014/main" id="{52DE3CAE-A143-460D-AA36-6065E6928B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1624" y="4268527"/>
            <a:ext cx="3058309" cy="2040311"/>
          </a:xfrm>
          <a:prstGeom prst="rect">
            <a:avLst/>
          </a:prstGeom>
        </p:spPr>
      </p:pic>
      <p:pic>
        <p:nvPicPr>
          <p:cNvPr id="8" name="Afbeelding 7">
            <a:extLst>
              <a:ext uri="{FF2B5EF4-FFF2-40B4-BE49-F238E27FC236}">
                <a16:creationId xmlns:a16="http://schemas.microsoft.com/office/drawing/2014/main" id="{C7E3F226-D3F6-4671-8E42-B9B1B641E3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01624" y="2330113"/>
            <a:ext cx="2996629" cy="1685604"/>
          </a:xfrm>
          <a:prstGeom prst="rect">
            <a:avLst/>
          </a:prstGeom>
        </p:spPr>
      </p:pic>
    </p:spTree>
    <p:extLst>
      <p:ext uri="{BB962C8B-B14F-4D97-AF65-F5344CB8AC3E}">
        <p14:creationId xmlns:p14="http://schemas.microsoft.com/office/powerpoint/2010/main" val="13950368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9B533E-94A2-48E3-8D7C-398FF5C52304}"/>
              </a:ext>
            </a:extLst>
          </p:cNvPr>
          <p:cNvSpPr>
            <a:spLocks noGrp="1"/>
          </p:cNvSpPr>
          <p:nvPr>
            <p:ph type="title"/>
          </p:nvPr>
        </p:nvSpPr>
        <p:spPr/>
        <p:txBody>
          <a:bodyPr/>
          <a:lstStyle/>
          <a:p>
            <a:r>
              <a:rPr lang="nl-NL"/>
              <a:t>GRIP 2: Kerkbrand Hoogmade, </a:t>
            </a:r>
            <a:r>
              <a:rPr lang="nl-NL" sz="2800"/>
              <a:t>4 nov. ‘19</a:t>
            </a:r>
            <a:endParaRPr lang="nl-NL"/>
          </a:p>
        </p:txBody>
      </p:sp>
      <p:pic>
        <p:nvPicPr>
          <p:cNvPr id="2050" name="Picture 2" descr="Grote brand in kerk Hoogmade, torenspits ingestort | RTL Nieuws">
            <a:extLst>
              <a:ext uri="{FF2B5EF4-FFF2-40B4-BE49-F238E27FC236}">
                <a16:creationId xmlns:a16="http://schemas.microsoft.com/office/drawing/2014/main" id="{A255C709-094E-4605-A9D3-D68062E515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791097"/>
            <a:ext cx="5823655" cy="327580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IVE: Grote brand in kerk Hoogmade: school en acht woningen ontruimd -  Omroep West - Oozo.nl">
            <a:extLst>
              <a:ext uri="{FF2B5EF4-FFF2-40B4-BE49-F238E27FC236}">
                <a16:creationId xmlns:a16="http://schemas.microsoft.com/office/drawing/2014/main" id="{5DF4A9C5-FE0B-4E95-B155-20ABC37E8C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91097"/>
            <a:ext cx="5825337" cy="3275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910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2F2FA779-053F-49C5-94B0-DCBAF888198C}"/>
              </a:ext>
            </a:extLst>
          </p:cNvPr>
          <p:cNvSpPr>
            <a:spLocks noGrp="1"/>
          </p:cNvSpPr>
          <p:nvPr>
            <p:ph type="title"/>
          </p:nvPr>
        </p:nvSpPr>
        <p:spPr>
          <a:xfrm>
            <a:off x="838200" y="17463"/>
            <a:ext cx="10515600" cy="1325562"/>
          </a:xfrm>
        </p:spPr>
        <p:txBody>
          <a:bodyPr/>
          <a:lstStyle/>
          <a:p>
            <a:r>
              <a:rPr lang="nl-NL"/>
              <a:t>GRIP 2 - ROT</a:t>
            </a:r>
          </a:p>
        </p:txBody>
      </p:sp>
      <p:pic>
        <p:nvPicPr>
          <p:cNvPr id="9" name="Afbeelding 9">
            <a:extLst>
              <a:ext uri="{FF2B5EF4-FFF2-40B4-BE49-F238E27FC236}">
                <a16:creationId xmlns:a16="http://schemas.microsoft.com/office/drawing/2014/main" id="{AC1843C6-1392-439C-B023-B7F71E1CB7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9730" y="1547271"/>
            <a:ext cx="7012043" cy="4572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fbeelding 9">
            <a:extLst>
              <a:ext uri="{FF2B5EF4-FFF2-40B4-BE49-F238E27FC236}">
                <a16:creationId xmlns:a16="http://schemas.microsoft.com/office/drawing/2014/main" id="{637ED850-99BA-4FAE-8FDF-DF6A69A1CCCF}"/>
              </a:ext>
            </a:extLst>
          </p:cNvPr>
          <p:cNvPicPr>
            <a:picLocks noChangeAspect="1"/>
          </p:cNvPicPr>
          <p:nvPr/>
        </p:nvPicPr>
        <p:blipFill>
          <a:blip r:embed="rId4"/>
          <a:stretch>
            <a:fillRect/>
          </a:stretch>
        </p:blipFill>
        <p:spPr>
          <a:xfrm>
            <a:off x="8314101" y="3622183"/>
            <a:ext cx="3039699" cy="1965736"/>
          </a:xfrm>
          <a:prstGeom prst="rect">
            <a:avLst/>
          </a:prstGeom>
        </p:spPr>
      </p:pic>
    </p:spTree>
    <p:extLst>
      <p:ext uri="{BB962C8B-B14F-4D97-AF65-F5344CB8AC3E}">
        <p14:creationId xmlns:p14="http://schemas.microsoft.com/office/powerpoint/2010/main" val="367702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3387FE-2022-40D8-8E63-75C04CCD450C}"/>
              </a:ext>
            </a:extLst>
          </p:cNvPr>
          <p:cNvSpPr>
            <a:spLocks noGrp="1"/>
          </p:cNvSpPr>
          <p:nvPr>
            <p:ph type="title"/>
          </p:nvPr>
        </p:nvSpPr>
        <p:spPr/>
        <p:txBody>
          <a:bodyPr>
            <a:normAutofit/>
          </a:bodyPr>
          <a:lstStyle/>
          <a:p>
            <a:r>
              <a:rPr lang="nl-NL" sz="3600"/>
              <a:t>GRIP 3: Kraanincident Alphen aan den Rijn</a:t>
            </a:r>
          </a:p>
        </p:txBody>
      </p:sp>
      <p:pic>
        <p:nvPicPr>
          <p:cNvPr id="4098" name="Picture 2" descr="Kraanongeluk Alphen aan den Rijn | RTL Nieuws">
            <a:extLst>
              <a:ext uri="{FF2B5EF4-FFF2-40B4-BE49-F238E27FC236}">
                <a16:creationId xmlns:a16="http://schemas.microsoft.com/office/drawing/2014/main" id="{B8C795E3-051A-43F8-A0D6-73D75D63A1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49" y="1343818"/>
            <a:ext cx="8322411" cy="4684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0254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B4ED6C-F7DF-4DD3-90B3-2AA96868FF7B}"/>
              </a:ext>
            </a:extLst>
          </p:cNvPr>
          <p:cNvSpPr>
            <a:spLocks noGrp="1"/>
          </p:cNvSpPr>
          <p:nvPr>
            <p:ph type="title"/>
          </p:nvPr>
        </p:nvSpPr>
        <p:spPr/>
        <p:txBody>
          <a:bodyPr/>
          <a:lstStyle/>
          <a:p>
            <a:r>
              <a:rPr lang="nl-NL" dirty="0"/>
              <a:t>Programma</a:t>
            </a:r>
          </a:p>
        </p:txBody>
      </p:sp>
      <p:sp>
        <p:nvSpPr>
          <p:cNvPr id="3" name="Tijdelijke aanduiding voor inhoud 2">
            <a:extLst>
              <a:ext uri="{FF2B5EF4-FFF2-40B4-BE49-F238E27FC236}">
                <a16:creationId xmlns:a16="http://schemas.microsoft.com/office/drawing/2014/main" id="{A7AE2CDB-9177-4A84-8318-3ED6978E10C9}"/>
              </a:ext>
            </a:extLst>
          </p:cNvPr>
          <p:cNvSpPr>
            <a:spLocks noGrp="1"/>
          </p:cNvSpPr>
          <p:nvPr>
            <p:ph idx="1"/>
          </p:nvPr>
        </p:nvSpPr>
        <p:spPr/>
        <p:txBody>
          <a:bodyPr/>
          <a:lstStyle/>
          <a:p>
            <a:r>
              <a:rPr lang="nl-NL" dirty="0"/>
              <a:t>Kennismaking: wie is Mirjam? kort voorstelrondje deelnemers.</a:t>
            </a:r>
          </a:p>
          <a:p>
            <a:endParaRPr lang="nl-NL" dirty="0"/>
          </a:p>
          <a:p>
            <a:r>
              <a:rPr lang="nl-NL" dirty="0"/>
              <a:t>Regionaal Risicoprofiel</a:t>
            </a:r>
          </a:p>
          <a:p>
            <a:endParaRPr lang="nl-NL" dirty="0"/>
          </a:p>
          <a:p>
            <a:r>
              <a:rPr lang="nl-NL" dirty="0"/>
              <a:t>Theorie Crisis</a:t>
            </a:r>
          </a:p>
          <a:p>
            <a:endParaRPr lang="nl-NL" dirty="0"/>
          </a:p>
          <a:p>
            <a:r>
              <a:rPr lang="nl-NL" dirty="0"/>
              <a:t>Crisisorganisatie</a:t>
            </a:r>
          </a:p>
        </p:txBody>
      </p:sp>
    </p:spTree>
    <p:extLst>
      <p:ext uri="{BB962C8B-B14F-4D97-AF65-F5344CB8AC3E}">
        <p14:creationId xmlns:p14="http://schemas.microsoft.com/office/powerpoint/2010/main" val="8409767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2F2FA779-053F-49C5-94B0-DCBAF888198C}"/>
              </a:ext>
            </a:extLst>
          </p:cNvPr>
          <p:cNvSpPr>
            <a:spLocks noGrp="1"/>
          </p:cNvSpPr>
          <p:nvPr>
            <p:ph type="title"/>
          </p:nvPr>
        </p:nvSpPr>
        <p:spPr>
          <a:xfrm>
            <a:off x="838200" y="17463"/>
            <a:ext cx="10515600" cy="1325562"/>
          </a:xfrm>
        </p:spPr>
        <p:txBody>
          <a:bodyPr/>
          <a:lstStyle/>
          <a:p>
            <a:r>
              <a:rPr lang="nl-NL"/>
              <a:t>GRIP 3 - BT</a:t>
            </a:r>
          </a:p>
        </p:txBody>
      </p:sp>
      <p:pic>
        <p:nvPicPr>
          <p:cNvPr id="7" name="Afbeelding 8">
            <a:extLst>
              <a:ext uri="{FF2B5EF4-FFF2-40B4-BE49-F238E27FC236}">
                <a16:creationId xmlns:a16="http://schemas.microsoft.com/office/drawing/2014/main" id="{3DFB2F3E-2CE8-4208-9488-4E4E37F5CB87}"/>
              </a:ext>
            </a:extLst>
          </p:cNvPr>
          <p:cNvPicPr>
            <a:picLocks noChangeAspect="1"/>
          </p:cNvPicPr>
          <p:nvPr/>
        </p:nvPicPr>
        <p:blipFill rotWithShape="1">
          <a:blip r:embed="rId3">
            <a:extLst>
              <a:ext uri="{28A0092B-C50C-407E-A947-70E740481C1C}">
                <a14:useLocalDpi xmlns:a14="http://schemas.microsoft.com/office/drawing/2010/main" val="0"/>
              </a:ext>
            </a:extLst>
          </a:blip>
          <a:srcRect l="2276" r="2898"/>
          <a:stretch/>
        </p:blipFill>
        <p:spPr bwMode="auto">
          <a:xfrm>
            <a:off x="761999" y="1190704"/>
            <a:ext cx="5690316" cy="4845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lgemene beschouwingen gemeenteraad Alphen aan den Rijn - Alphens.nl">
            <a:extLst>
              <a:ext uri="{FF2B5EF4-FFF2-40B4-BE49-F238E27FC236}">
                <a16:creationId xmlns:a16="http://schemas.microsoft.com/office/drawing/2014/main" id="{016CD7AC-8130-4F26-90CD-78343AB66D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9258" y="3717120"/>
            <a:ext cx="4279901" cy="285326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Gemeente Alphen aan den Rijn verwacht 27 miljoen euro schade door  coronacrisis - Studio Alphen">
            <a:extLst>
              <a:ext uri="{FF2B5EF4-FFF2-40B4-BE49-F238E27FC236}">
                <a16:creationId xmlns:a16="http://schemas.microsoft.com/office/drawing/2014/main" id="{76D93511-00FC-45D0-8669-E839551B5D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9258" y="1123503"/>
            <a:ext cx="4405259" cy="2476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95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8281C7-5071-4632-8FA9-9EE75808C72F}"/>
              </a:ext>
            </a:extLst>
          </p:cNvPr>
          <p:cNvSpPr>
            <a:spLocks noGrp="1"/>
          </p:cNvSpPr>
          <p:nvPr>
            <p:ph type="title"/>
          </p:nvPr>
        </p:nvSpPr>
        <p:spPr/>
        <p:txBody>
          <a:bodyPr/>
          <a:lstStyle/>
          <a:p>
            <a:r>
              <a:rPr lang="nl-NL"/>
              <a:t>GRIP 4 - Coronacrisis</a:t>
            </a:r>
          </a:p>
        </p:txBody>
      </p:sp>
      <p:pic>
        <p:nvPicPr>
          <p:cNvPr id="5122" name="Picture 2" descr="Zo wordt er in Nederland (en 14 andere landen) over de coronacrisis gedacht  | Nieuwsuur">
            <a:extLst>
              <a:ext uri="{FF2B5EF4-FFF2-40B4-BE49-F238E27FC236}">
                <a16:creationId xmlns:a16="http://schemas.microsoft.com/office/drawing/2014/main" id="{19BEFA2E-0C5B-4E82-A3B2-FE0F3F5595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114" y="1581731"/>
            <a:ext cx="6001833" cy="337603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LIVE | Lawaaiprotest tijdens persconferentie, coronapas mogelijk verlengd  na 1 november | Instagram | AD.nl">
            <a:extLst>
              <a:ext uri="{FF2B5EF4-FFF2-40B4-BE49-F238E27FC236}">
                <a16:creationId xmlns:a16="http://schemas.microsoft.com/office/drawing/2014/main" id="{19BBDF00-2183-4DB4-BF9F-69C43FA914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8244" y="1581731"/>
            <a:ext cx="4969556" cy="3315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3053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6B82FC-DCDA-40FE-9DB9-BEA8C76809BE}"/>
              </a:ext>
            </a:extLst>
          </p:cNvPr>
          <p:cNvSpPr>
            <a:spLocks noGrp="1"/>
          </p:cNvSpPr>
          <p:nvPr>
            <p:ph type="title"/>
          </p:nvPr>
        </p:nvSpPr>
        <p:spPr/>
        <p:txBody>
          <a:bodyPr/>
          <a:lstStyle/>
          <a:p>
            <a:r>
              <a:rPr lang="nl-NL"/>
              <a:t>GRIP 4 - RBT</a:t>
            </a:r>
          </a:p>
        </p:txBody>
      </p:sp>
      <p:pic>
        <p:nvPicPr>
          <p:cNvPr id="6146" name="Picture 2">
            <a:extLst>
              <a:ext uri="{FF2B5EF4-FFF2-40B4-BE49-F238E27FC236}">
                <a16:creationId xmlns:a16="http://schemas.microsoft.com/office/drawing/2014/main" id="{358CD096-C9CE-4C7E-AC86-D430330E42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9913" y="1268219"/>
            <a:ext cx="5449887" cy="4321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5471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7DF287-2172-432E-ACC9-3E9CDC18568D}"/>
              </a:ext>
            </a:extLst>
          </p:cNvPr>
          <p:cNvSpPr>
            <a:spLocks noGrp="1"/>
          </p:cNvSpPr>
          <p:nvPr>
            <p:ph type="title"/>
          </p:nvPr>
        </p:nvSpPr>
        <p:spPr/>
        <p:txBody>
          <a:bodyPr/>
          <a:lstStyle/>
          <a:p>
            <a:r>
              <a:rPr lang="nl-NL"/>
              <a:t>Leiding en coördinatie</a:t>
            </a:r>
          </a:p>
        </p:txBody>
      </p:sp>
      <p:sp>
        <p:nvSpPr>
          <p:cNvPr id="3" name="Tijdelijke aanduiding voor inhoud 2">
            <a:extLst>
              <a:ext uri="{FF2B5EF4-FFF2-40B4-BE49-F238E27FC236}">
                <a16:creationId xmlns:a16="http://schemas.microsoft.com/office/drawing/2014/main" id="{7ABA133A-5A91-4BA7-9E83-80A076554836}"/>
              </a:ext>
            </a:extLst>
          </p:cNvPr>
          <p:cNvSpPr>
            <a:spLocks noGrp="1"/>
          </p:cNvSpPr>
          <p:nvPr>
            <p:ph idx="1"/>
          </p:nvPr>
        </p:nvSpPr>
        <p:spPr>
          <a:xfrm>
            <a:off x="838200" y="2142699"/>
            <a:ext cx="10515600" cy="3675918"/>
          </a:xfrm>
        </p:spPr>
        <p:txBody>
          <a:bodyPr/>
          <a:lstStyle/>
          <a:p>
            <a:r>
              <a:rPr lang="nl-NL" dirty="0" err="1"/>
              <a:t>CaCo</a:t>
            </a:r>
            <a:r>
              <a:rPr lang="nl-NL" dirty="0"/>
              <a:t> (leiding meldkamer proces)</a:t>
            </a:r>
          </a:p>
          <a:p>
            <a:r>
              <a:rPr lang="nl-NL" dirty="0"/>
              <a:t>Leider </a:t>
            </a:r>
            <a:r>
              <a:rPr lang="nl-NL" dirty="0" err="1"/>
              <a:t>CoPI</a:t>
            </a:r>
            <a:endParaRPr lang="nl-NL" dirty="0"/>
          </a:p>
          <a:p>
            <a:r>
              <a:rPr lang="nl-NL" dirty="0"/>
              <a:t>Operationeel leider</a:t>
            </a:r>
          </a:p>
        </p:txBody>
      </p:sp>
    </p:spTree>
    <p:extLst>
      <p:ext uri="{BB962C8B-B14F-4D97-AF65-F5344CB8AC3E}">
        <p14:creationId xmlns:p14="http://schemas.microsoft.com/office/powerpoint/2010/main" val="1499090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A89BA4-9084-4AB5-BCB7-29F2FB215D07}"/>
              </a:ext>
            </a:extLst>
          </p:cNvPr>
          <p:cNvSpPr>
            <a:spLocks noGrp="1"/>
          </p:cNvSpPr>
          <p:nvPr>
            <p:ph type="title"/>
          </p:nvPr>
        </p:nvSpPr>
        <p:spPr/>
        <p:txBody>
          <a:bodyPr/>
          <a:lstStyle/>
          <a:p>
            <a:r>
              <a:rPr lang="nl-NL"/>
              <a:t>Informatiemanagement</a:t>
            </a:r>
          </a:p>
        </p:txBody>
      </p:sp>
      <p:sp>
        <p:nvSpPr>
          <p:cNvPr id="7" name="Tekstvak 6">
            <a:extLst>
              <a:ext uri="{FF2B5EF4-FFF2-40B4-BE49-F238E27FC236}">
                <a16:creationId xmlns:a16="http://schemas.microsoft.com/office/drawing/2014/main" id="{8DB9F267-9FF7-4C46-A116-63C9F71503F7}"/>
              </a:ext>
            </a:extLst>
          </p:cNvPr>
          <p:cNvSpPr txBox="1"/>
          <p:nvPr/>
        </p:nvSpPr>
        <p:spPr>
          <a:xfrm>
            <a:off x="5268036" y="1250232"/>
            <a:ext cx="2297181" cy="830997"/>
          </a:xfrm>
          <a:prstGeom prst="rect">
            <a:avLst/>
          </a:prstGeom>
          <a:noFill/>
        </p:spPr>
        <p:txBody>
          <a:bodyPr wrap="square" rtlCol="0">
            <a:spAutoFit/>
          </a:bodyPr>
          <a:lstStyle/>
          <a:p>
            <a:r>
              <a:rPr lang="nl-NL" sz="2400"/>
              <a:t>Netcentrisch werken</a:t>
            </a:r>
          </a:p>
        </p:txBody>
      </p:sp>
      <p:pic>
        <p:nvPicPr>
          <p:cNvPr id="8" name="Afbeelding 7">
            <a:extLst>
              <a:ext uri="{FF2B5EF4-FFF2-40B4-BE49-F238E27FC236}">
                <a16:creationId xmlns:a16="http://schemas.microsoft.com/office/drawing/2014/main" id="{E7291F75-1F3C-4625-8781-1F6790E8164E}"/>
              </a:ext>
            </a:extLst>
          </p:cNvPr>
          <p:cNvPicPr>
            <a:picLocks noChangeAspect="1"/>
          </p:cNvPicPr>
          <p:nvPr/>
        </p:nvPicPr>
        <p:blipFill>
          <a:blip r:embed="rId3"/>
          <a:stretch>
            <a:fillRect/>
          </a:stretch>
        </p:blipFill>
        <p:spPr>
          <a:xfrm>
            <a:off x="7301551" y="441449"/>
            <a:ext cx="4590285" cy="2622301"/>
          </a:xfrm>
          <a:prstGeom prst="rect">
            <a:avLst/>
          </a:prstGeom>
        </p:spPr>
      </p:pic>
      <p:pic>
        <p:nvPicPr>
          <p:cNvPr id="9" name="Tijdelijke aanduiding voor inhoud 5">
            <a:extLst>
              <a:ext uri="{FF2B5EF4-FFF2-40B4-BE49-F238E27FC236}">
                <a16:creationId xmlns:a16="http://schemas.microsoft.com/office/drawing/2014/main" id="{28C3E138-FF9A-495F-B4A7-482E0D830F67}"/>
              </a:ext>
            </a:extLst>
          </p:cNvPr>
          <p:cNvPicPr>
            <a:picLocks noGrp="1" noChangeAspect="1"/>
          </p:cNvPicPr>
          <p:nvPr>
            <p:ph idx="1"/>
          </p:nvPr>
        </p:nvPicPr>
        <p:blipFill>
          <a:blip r:embed="rId4"/>
          <a:stretch>
            <a:fillRect/>
          </a:stretch>
        </p:blipFill>
        <p:spPr>
          <a:xfrm>
            <a:off x="5268036" y="2890012"/>
            <a:ext cx="3326679" cy="3719928"/>
          </a:xfrm>
          <a:prstGeom prst="rect">
            <a:avLst/>
          </a:prstGeom>
        </p:spPr>
      </p:pic>
      <p:pic>
        <p:nvPicPr>
          <p:cNvPr id="10" name="Afbeelding 9">
            <a:extLst>
              <a:ext uri="{FF2B5EF4-FFF2-40B4-BE49-F238E27FC236}">
                <a16:creationId xmlns:a16="http://schemas.microsoft.com/office/drawing/2014/main" id="{C21BFA92-6EEE-4451-9FB1-94D8EDC578B9}"/>
              </a:ext>
            </a:extLst>
          </p:cNvPr>
          <p:cNvPicPr>
            <a:picLocks noChangeAspect="1"/>
          </p:cNvPicPr>
          <p:nvPr/>
        </p:nvPicPr>
        <p:blipFill>
          <a:blip r:embed="rId5"/>
          <a:stretch>
            <a:fillRect/>
          </a:stretch>
        </p:blipFill>
        <p:spPr>
          <a:xfrm>
            <a:off x="9549134" y="4135271"/>
            <a:ext cx="1804666" cy="1694426"/>
          </a:xfrm>
          <a:prstGeom prst="rect">
            <a:avLst/>
          </a:prstGeom>
        </p:spPr>
      </p:pic>
      <p:sp>
        <p:nvSpPr>
          <p:cNvPr id="5" name="Tekstvak 4">
            <a:extLst>
              <a:ext uri="{FF2B5EF4-FFF2-40B4-BE49-F238E27FC236}">
                <a16:creationId xmlns:a16="http://schemas.microsoft.com/office/drawing/2014/main" id="{3CFFD95F-F168-0F89-C7BB-A21888D28A0B}"/>
              </a:ext>
            </a:extLst>
          </p:cNvPr>
          <p:cNvSpPr txBox="1"/>
          <p:nvPr/>
        </p:nvSpPr>
        <p:spPr>
          <a:xfrm>
            <a:off x="736845" y="2991774"/>
            <a:ext cx="3755256" cy="2308324"/>
          </a:xfrm>
          <a:prstGeom prst="rect">
            <a:avLst/>
          </a:prstGeom>
          <a:noFill/>
        </p:spPr>
        <p:txBody>
          <a:bodyPr wrap="square" rtlCol="0">
            <a:spAutoFit/>
          </a:bodyPr>
          <a:lstStyle/>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dirty="0"/>
              <a:t>Informatiemanager ROT en </a:t>
            </a:r>
            <a:r>
              <a:rPr lang="nl-NL" dirty="0" err="1"/>
              <a:t>CoPI</a:t>
            </a:r>
            <a:r>
              <a:rPr lang="nl-NL" dirty="0"/>
              <a:t> (belangrijk voor </a:t>
            </a:r>
            <a:r>
              <a:rPr lang="nl-NL" dirty="0" err="1"/>
              <a:t>Dares</a:t>
            </a:r>
            <a:r>
              <a:rPr lang="nl-NL" dirty="0"/>
              <a:t>)</a:t>
            </a:r>
          </a:p>
          <a:p>
            <a:pPr marL="285750" indent="-285750">
              <a:buFont typeface="Arial" panose="020B0604020202020204" pitchFamily="34" charset="0"/>
              <a:buChar char="•"/>
            </a:pPr>
            <a:r>
              <a:rPr lang="nl-NL" dirty="0" err="1"/>
              <a:t>GeoInformatiemedewerker</a:t>
            </a:r>
            <a:r>
              <a:rPr lang="nl-NL" dirty="0"/>
              <a:t> (GIM) </a:t>
            </a:r>
            <a:r>
              <a:rPr lang="nl-NL" dirty="0" err="1"/>
              <a:t>CoPI</a:t>
            </a:r>
            <a:r>
              <a:rPr lang="nl-NL" dirty="0"/>
              <a:t> en ROT (plotter)</a:t>
            </a:r>
          </a:p>
          <a:p>
            <a:pPr marL="285750" indent="-285750">
              <a:buFont typeface="Arial" panose="020B0604020202020204" pitchFamily="34" charset="0"/>
              <a:buChar char="•"/>
            </a:pPr>
            <a:r>
              <a:rPr lang="nl-NL" dirty="0"/>
              <a:t>Secretaris ROT</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spTree>
    <p:extLst>
      <p:ext uri="{BB962C8B-B14F-4D97-AF65-F5344CB8AC3E}">
        <p14:creationId xmlns:p14="http://schemas.microsoft.com/office/powerpoint/2010/main" val="1473067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909C56-3F56-4F43-A42C-FC0A7F9C6787}"/>
              </a:ext>
            </a:extLst>
          </p:cNvPr>
          <p:cNvSpPr>
            <a:spLocks noGrp="1"/>
          </p:cNvSpPr>
          <p:nvPr>
            <p:ph type="title"/>
          </p:nvPr>
        </p:nvSpPr>
        <p:spPr/>
        <p:txBody>
          <a:bodyPr/>
          <a:lstStyle/>
          <a:p>
            <a:r>
              <a:rPr lang="nl-NL"/>
              <a:t>Werkwijzen</a:t>
            </a:r>
          </a:p>
        </p:txBody>
      </p:sp>
      <p:sp>
        <p:nvSpPr>
          <p:cNvPr id="3" name="Tijdelijke aanduiding voor inhoud 2">
            <a:extLst>
              <a:ext uri="{FF2B5EF4-FFF2-40B4-BE49-F238E27FC236}">
                <a16:creationId xmlns:a16="http://schemas.microsoft.com/office/drawing/2014/main" id="{22D303F3-1C1D-40EB-9D15-BEE340D9594C}"/>
              </a:ext>
            </a:extLst>
          </p:cNvPr>
          <p:cNvSpPr>
            <a:spLocks noGrp="1"/>
          </p:cNvSpPr>
          <p:nvPr>
            <p:ph idx="1"/>
          </p:nvPr>
        </p:nvSpPr>
        <p:spPr/>
        <p:txBody>
          <a:bodyPr>
            <a:normAutofit/>
          </a:bodyPr>
          <a:lstStyle/>
          <a:p>
            <a:pPr marL="0" indent="0">
              <a:lnSpc>
                <a:spcPct val="100000"/>
              </a:lnSpc>
              <a:spcBef>
                <a:spcPts val="0"/>
              </a:spcBef>
              <a:buNone/>
            </a:pPr>
            <a:r>
              <a:rPr lang="nl-NL" b="1"/>
              <a:t>BOB</a:t>
            </a:r>
          </a:p>
          <a:p>
            <a:pPr>
              <a:lnSpc>
                <a:spcPct val="100000"/>
              </a:lnSpc>
              <a:spcBef>
                <a:spcPts val="0"/>
              </a:spcBef>
            </a:pPr>
            <a:r>
              <a:rPr lang="nl-NL" sz="2000" b="1">
                <a:solidFill>
                  <a:srgbClr val="FF0000"/>
                </a:solidFill>
              </a:rPr>
              <a:t>B</a:t>
            </a:r>
            <a:r>
              <a:rPr lang="nl-NL" sz="2000" b="1"/>
              <a:t>eeldvorming:</a:t>
            </a:r>
          </a:p>
          <a:p>
            <a:pPr marL="273050" indent="-273050">
              <a:lnSpc>
                <a:spcPct val="100000"/>
              </a:lnSpc>
              <a:spcBef>
                <a:spcPts val="0"/>
              </a:spcBef>
              <a:buNone/>
            </a:pPr>
            <a:r>
              <a:rPr lang="nl-NL" sz="1800"/>
              <a:t>	Feiten verzamelen over de situatie</a:t>
            </a:r>
          </a:p>
          <a:p>
            <a:pPr marL="177800" indent="-177800">
              <a:lnSpc>
                <a:spcPct val="100000"/>
              </a:lnSpc>
              <a:spcBef>
                <a:spcPts val="0"/>
              </a:spcBef>
              <a:buNone/>
            </a:pPr>
            <a:endParaRPr lang="nl-NL" sz="1800"/>
          </a:p>
          <a:p>
            <a:pPr>
              <a:lnSpc>
                <a:spcPct val="100000"/>
              </a:lnSpc>
              <a:spcBef>
                <a:spcPts val="0"/>
              </a:spcBef>
            </a:pPr>
            <a:r>
              <a:rPr lang="nl-NL" sz="2000" b="1">
                <a:solidFill>
                  <a:srgbClr val="FF0000"/>
                </a:solidFill>
              </a:rPr>
              <a:t>O</a:t>
            </a:r>
            <a:r>
              <a:rPr lang="nl-NL" sz="2000" b="1"/>
              <a:t>ordeelsvorming:</a:t>
            </a:r>
          </a:p>
          <a:p>
            <a:pPr marL="273050" indent="-273050">
              <a:lnSpc>
                <a:spcPct val="100000"/>
              </a:lnSpc>
              <a:spcBef>
                <a:spcPts val="0"/>
              </a:spcBef>
              <a:buNone/>
            </a:pPr>
            <a:r>
              <a:rPr lang="nl-NL" sz="1800"/>
              <a:t>	Knelpunten inzichtelijk maken, prioriteren en hierover oordelen</a:t>
            </a:r>
          </a:p>
          <a:p>
            <a:pPr marL="457200" indent="-457200">
              <a:lnSpc>
                <a:spcPct val="100000"/>
              </a:lnSpc>
              <a:spcBef>
                <a:spcPts val="0"/>
              </a:spcBef>
            </a:pPr>
            <a:endParaRPr lang="nl-NL" sz="1800"/>
          </a:p>
          <a:p>
            <a:pPr>
              <a:lnSpc>
                <a:spcPct val="100000"/>
              </a:lnSpc>
              <a:spcBef>
                <a:spcPts val="0"/>
              </a:spcBef>
            </a:pPr>
            <a:r>
              <a:rPr lang="nl-NL" sz="2000" b="1">
                <a:solidFill>
                  <a:srgbClr val="FF0000"/>
                </a:solidFill>
              </a:rPr>
              <a:t>B</a:t>
            </a:r>
            <a:r>
              <a:rPr lang="nl-NL" sz="2000" b="1"/>
              <a:t>esluitvorming:</a:t>
            </a:r>
          </a:p>
          <a:p>
            <a:pPr marL="273050" indent="-273050">
              <a:lnSpc>
                <a:spcPct val="100000"/>
              </a:lnSpc>
              <a:spcBef>
                <a:spcPts val="0"/>
              </a:spcBef>
              <a:buNone/>
            </a:pPr>
            <a:r>
              <a:rPr lang="nl-NL" sz="1800"/>
              <a:t>	Besluiten nemen en actiepunten benoemen (wie doet wat).</a:t>
            </a:r>
          </a:p>
        </p:txBody>
      </p:sp>
    </p:spTree>
    <p:extLst>
      <p:ext uri="{BB962C8B-B14F-4D97-AF65-F5344CB8AC3E}">
        <p14:creationId xmlns:p14="http://schemas.microsoft.com/office/powerpoint/2010/main" val="5197088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63DA26-413D-4B5B-BFA5-6D094608F3A3}"/>
              </a:ext>
            </a:extLst>
          </p:cNvPr>
          <p:cNvSpPr>
            <a:spLocks noGrp="1"/>
          </p:cNvSpPr>
          <p:nvPr>
            <p:ph type="title"/>
          </p:nvPr>
        </p:nvSpPr>
        <p:spPr/>
        <p:txBody>
          <a:bodyPr/>
          <a:lstStyle/>
          <a:p>
            <a:r>
              <a:rPr lang="nl-NL"/>
              <a:t>Werkwijzen</a:t>
            </a:r>
          </a:p>
        </p:txBody>
      </p:sp>
      <p:sp>
        <p:nvSpPr>
          <p:cNvPr id="3" name="Tijdelijke aanduiding voor inhoud 2">
            <a:extLst>
              <a:ext uri="{FF2B5EF4-FFF2-40B4-BE49-F238E27FC236}">
                <a16:creationId xmlns:a16="http://schemas.microsoft.com/office/drawing/2014/main" id="{CB866F17-C213-4CC7-8015-D0663C56BA55}"/>
              </a:ext>
            </a:extLst>
          </p:cNvPr>
          <p:cNvSpPr>
            <a:spLocks noGrp="1"/>
          </p:cNvSpPr>
          <p:nvPr>
            <p:ph idx="1"/>
          </p:nvPr>
        </p:nvSpPr>
        <p:spPr>
          <a:xfrm>
            <a:off x="838200" y="1509135"/>
            <a:ext cx="10515600" cy="4351338"/>
          </a:xfrm>
        </p:spPr>
        <p:txBody>
          <a:bodyPr/>
          <a:lstStyle/>
          <a:p>
            <a:r>
              <a:rPr lang="nl-NL" b="1"/>
              <a:t>Team Resource Management</a:t>
            </a:r>
          </a:p>
          <a:p>
            <a:pPr marL="273050" indent="0">
              <a:buNone/>
            </a:pPr>
            <a:r>
              <a:rPr lang="nl-NL"/>
              <a:t>Teamcompetenties om met elkaar verantwoordelijk te zijn voor het eindresultaat van het team.</a:t>
            </a:r>
          </a:p>
          <a:p>
            <a:endParaRPr lang="nl-NL"/>
          </a:p>
          <a:p>
            <a:endParaRPr lang="nl-NL"/>
          </a:p>
          <a:p>
            <a:r>
              <a:rPr lang="nl-NL" b="1"/>
              <a:t>Scenario denken (in ontwikkeling)</a:t>
            </a:r>
          </a:p>
          <a:p>
            <a:pPr marL="273050" indent="0">
              <a:buNone/>
            </a:pPr>
            <a:r>
              <a:rPr lang="nl-NL"/>
              <a:t>Vooruitdenken in de tijd langs diverse scenario’s om maatregelen voor te bereiden.</a:t>
            </a:r>
          </a:p>
          <a:p>
            <a:endParaRPr lang="nl-NL"/>
          </a:p>
        </p:txBody>
      </p:sp>
    </p:spTree>
    <p:extLst>
      <p:ext uri="{BB962C8B-B14F-4D97-AF65-F5344CB8AC3E}">
        <p14:creationId xmlns:p14="http://schemas.microsoft.com/office/powerpoint/2010/main" val="41413409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4A3E8A-4D30-42D3-AC3C-B0BF665812DA}"/>
              </a:ext>
            </a:extLst>
          </p:cNvPr>
          <p:cNvSpPr>
            <a:spLocks noGrp="1"/>
          </p:cNvSpPr>
          <p:nvPr>
            <p:ph type="title"/>
          </p:nvPr>
        </p:nvSpPr>
        <p:spPr/>
        <p:txBody>
          <a:bodyPr/>
          <a:lstStyle/>
          <a:p>
            <a:r>
              <a:rPr lang="nl-NL"/>
              <a:t>Multi inzetevaluatie</a:t>
            </a:r>
          </a:p>
        </p:txBody>
      </p:sp>
      <p:sp>
        <p:nvSpPr>
          <p:cNvPr id="3" name="Tijdelijke aanduiding voor inhoud 2">
            <a:extLst>
              <a:ext uri="{FF2B5EF4-FFF2-40B4-BE49-F238E27FC236}">
                <a16:creationId xmlns:a16="http://schemas.microsoft.com/office/drawing/2014/main" id="{85F7A673-0864-4433-A7F7-F8111E15635B}"/>
              </a:ext>
            </a:extLst>
          </p:cNvPr>
          <p:cNvSpPr>
            <a:spLocks noGrp="1"/>
          </p:cNvSpPr>
          <p:nvPr>
            <p:ph idx="1"/>
          </p:nvPr>
        </p:nvSpPr>
        <p:spPr>
          <a:xfrm>
            <a:off x="838200" y="1467279"/>
            <a:ext cx="10515600" cy="1030261"/>
          </a:xfrm>
        </p:spPr>
        <p:txBody>
          <a:bodyPr/>
          <a:lstStyle/>
          <a:p>
            <a:pPr marL="0" indent="0">
              <a:buNone/>
            </a:pPr>
            <a:r>
              <a:rPr lang="nl-NL"/>
              <a:t>Iedere inzet vanaf GRIP 1 wordt geëvalueerd</a:t>
            </a:r>
          </a:p>
          <a:p>
            <a:pPr marL="0" indent="0">
              <a:buNone/>
            </a:pPr>
            <a:endParaRPr lang="nl-NL"/>
          </a:p>
        </p:txBody>
      </p:sp>
      <p:graphicFrame>
        <p:nvGraphicFramePr>
          <p:cNvPr id="4" name="Diagram 3">
            <a:extLst>
              <a:ext uri="{FF2B5EF4-FFF2-40B4-BE49-F238E27FC236}">
                <a16:creationId xmlns:a16="http://schemas.microsoft.com/office/drawing/2014/main" id="{49780D05-CEFF-45DA-A971-E867002A04A7}"/>
              </a:ext>
            </a:extLst>
          </p:cNvPr>
          <p:cNvGraphicFramePr/>
          <p:nvPr>
            <p:extLst>
              <p:ext uri="{D42A27DB-BD31-4B8C-83A1-F6EECF244321}">
                <p14:modId xmlns:p14="http://schemas.microsoft.com/office/powerpoint/2010/main" val="4135519236"/>
              </p:ext>
            </p:extLst>
          </p:nvPr>
        </p:nvGraphicFramePr>
        <p:xfrm>
          <a:off x="746125" y="1396999"/>
          <a:ext cx="10390448" cy="50038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218335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Een krachtig slot bij je presentatie | Serie winnende debattips 2020">
            <a:extLst>
              <a:ext uri="{FF2B5EF4-FFF2-40B4-BE49-F238E27FC236}">
                <a16:creationId xmlns:a16="http://schemas.microsoft.com/office/drawing/2014/main" id="{C21C2378-7E6B-4FF7-9932-E872DF0E71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06500"/>
            <a:ext cx="12192000" cy="444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6132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4BC9BB-6F13-3E4D-E8C6-E88FF4CA4CD0}"/>
              </a:ext>
            </a:extLst>
          </p:cNvPr>
          <p:cNvSpPr>
            <a:spLocks noGrp="1"/>
          </p:cNvSpPr>
          <p:nvPr>
            <p:ph type="title"/>
          </p:nvPr>
        </p:nvSpPr>
        <p:spPr/>
        <p:txBody>
          <a:bodyPr/>
          <a:lstStyle/>
          <a:p>
            <a:r>
              <a:rPr lang="nl-NL" dirty="0"/>
              <a:t>Kennismaking</a:t>
            </a:r>
          </a:p>
        </p:txBody>
      </p:sp>
      <p:sp>
        <p:nvSpPr>
          <p:cNvPr id="4" name="Tekstvak 3">
            <a:extLst>
              <a:ext uri="{FF2B5EF4-FFF2-40B4-BE49-F238E27FC236}">
                <a16:creationId xmlns:a16="http://schemas.microsoft.com/office/drawing/2014/main" id="{D75F7CF1-7443-C75A-CBB4-2E43A735B828}"/>
              </a:ext>
            </a:extLst>
          </p:cNvPr>
          <p:cNvSpPr txBox="1"/>
          <p:nvPr/>
        </p:nvSpPr>
        <p:spPr>
          <a:xfrm>
            <a:off x="1020932" y="1343818"/>
            <a:ext cx="4935984" cy="369332"/>
          </a:xfrm>
          <a:prstGeom prst="rect">
            <a:avLst/>
          </a:prstGeom>
          <a:noFill/>
        </p:spPr>
        <p:txBody>
          <a:bodyPr wrap="square" rtlCol="0">
            <a:spAutoFit/>
          </a:bodyPr>
          <a:lstStyle/>
          <a:p>
            <a:r>
              <a:rPr lang="nl-NL" dirty="0"/>
              <a:t>Wie is Mirjam?</a:t>
            </a:r>
          </a:p>
        </p:txBody>
      </p:sp>
      <p:pic>
        <p:nvPicPr>
          <p:cNvPr id="6" name="Afbeelding 5" descr="Afbeelding met tekst, staan, persoon, kleding&#10;&#10;Automatisch gegenereerde beschrijving">
            <a:extLst>
              <a:ext uri="{FF2B5EF4-FFF2-40B4-BE49-F238E27FC236}">
                <a16:creationId xmlns:a16="http://schemas.microsoft.com/office/drawing/2014/main" id="{C67A9F16-F088-5D6C-7D6D-215F12319CA5}"/>
              </a:ext>
            </a:extLst>
          </p:cNvPr>
          <p:cNvPicPr>
            <a:picLocks noChangeAspect="1"/>
          </p:cNvPicPr>
          <p:nvPr/>
        </p:nvPicPr>
        <p:blipFill>
          <a:blip r:embed="rId2"/>
          <a:stretch>
            <a:fillRect/>
          </a:stretch>
        </p:blipFill>
        <p:spPr>
          <a:xfrm>
            <a:off x="8892073" y="1396980"/>
            <a:ext cx="1791089" cy="2388119"/>
          </a:xfrm>
          <a:prstGeom prst="rect">
            <a:avLst/>
          </a:prstGeom>
        </p:spPr>
      </p:pic>
      <p:pic>
        <p:nvPicPr>
          <p:cNvPr id="8" name="Afbeelding 7" descr="Afbeelding met tekst, tafel, computer, bureau&#10;&#10;Automatisch gegenereerde beschrijving">
            <a:extLst>
              <a:ext uri="{FF2B5EF4-FFF2-40B4-BE49-F238E27FC236}">
                <a16:creationId xmlns:a16="http://schemas.microsoft.com/office/drawing/2014/main" id="{FC592FA6-5B63-F396-5407-98C4747E8D0F}"/>
              </a:ext>
            </a:extLst>
          </p:cNvPr>
          <p:cNvPicPr>
            <a:picLocks noChangeAspect="1"/>
          </p:cNvPicPr>
          <p:nvPr/>
        </p:nvPicPr>
        <p:blipFill>
          <a:blip r:embed="rId3"/>
          <a:stretch>
            <a:fillRect/>
          </a:stretch>
        </p:blipFill>
        <p:spPr>
          <a:xfrm>
            <a:off x="719884" y="2054334"/>
            <a:ext cx="3500014" cy="1968758"/>
          </a:xfrm>
          <a:prstGeom prst="rect">
            <a:avLst/>
          </a:prstGeom>
        </p:spPr>
      </p:pic>
      <p:pic>
        <p:nvPicPr>
          <p:cNvPr id="10" name="Afbeelding 9" descr="Afbeelding met persoon, muur, overdekt, groep&#10;&#10;Automatisch gegenereerde beschrijving">
            <a:extLst>
              <a:ext uri="{FF2B5EF4-FFF2-40B4-BE49-F238E27FC236}">
                <a16:creationId xmlns:a16="http://schemas.microsoft.com/office/drawing/2014/main" id="{0115F007-0971-731D-8FB3-3E3734837EDC}"/>
              </a:ext>
            </a:extLst>
          </p:cNvPr>
          <p:cNvPicPr>
            <a:picLocks noChangeAspect="1"/>
          </p:cNvPicPr>
          <p:nvPr/>
        </p:nvPicPr>
        <p:blipFill>
          <a:blip r:embed="rId4"/>
          <a:stretch>
            <a:fillRect/>
          </a:stretch>
        </p:blipFill>
        <p:spPr>
          <a:xfrm>
            <a:off x="5068670" y="2130495"/>
            <a:ext cx="2482876" cy="2442491"/>
          </a:xfrm>
          <a:prstGeom prst="rect">
            <a:avLst/>
          </a:prstGeom>
        </p:spPr>
      </p:pic>
      <p:sp>
        <p:nvSpPr>
          <p:cNvPr id="11" name="Tekstvak 10">
            <a:extLst>
              <a:ext uri="{FF2B5EF4-FFF2-40B4-BE49-F238E27FC236}">
                <a16:creationId xmlns:a16="http://schemas.microsoft.com/office/drawing/2014/main" id="{4F350276-00FC-3276-238E-96F3852B9809}"/>
              </a:ext>
            </a:extLst>
          </p:cNvPr>
          <p:cNvSpPr txBox="1"/>
          <p:nvPr/>
        </p:nvSpPr>
        <p:spPr>
          <a:xfrm>
            <a:off x="838200" y="4259958"/>
            <a:ext cx="3229947" cy="1200329"/>
          </a:xfrm>
          <a:prstGeom prst="rect">
            <a:avLst/>
          </a:prstGeom>
          <a:noFill/>
        </p:spPr>
        <p:txBody>
          <a:bodyPr wrap="square" rtlCol="0">
            <a:spAutoFit/>
          </a:bodyPr>
          <a:lstStyle/>
          <a:p>
            <a:r>
              <a:rPr lang="nl-NL" dirty="0"/>
              <a:t>Adviseur Crisisbeheersing:</a:t>
            </a:r>
          </a:p>
          <a:p>
            <a:r>
              <a:rPr lang="nl-NL" dirty="0"/>
              <a:t>Piketcoördinatie en planvorming.</a:t>
            </a:r>
          </a:p>
          <a:p>
            <a:r>
              <a:rPr lang="nl-NL" dirty="0"/>
              <a:t>(</a:t>
            </a:r>
            <a:r>
              <a:rPr lang="nl-NL" dirty="0" err="1"/>
              <a:t>CoPi</a:t>
            </a:r>
            <a:r>
              <a:rPr lang="nl-NL" dirty="0"/>
              <a:t> oefening 2022)</a:t>
            </a:r>
          </a:p>
        </p:txBody>
      </p:sp>
      <p:sp>
        <p:nvSpPr>
          <p:cNvPr id="12" name="Tekstvak 11">
            <a:extLst>
              <a:ext uri="{FF2B5EF4-FFF2-40B4-BE49-F238E27FC236}">
                <a16:creationId xmlns:a16="http://schemas.microsoft.com/office/drawing/2014/main" id="{30336389-CA1A-0A63-97E3-D8882FC03187}"/>
              </a:ext>
            </a:extLst>
          </p:cNvPr>
          <p:cNvSpPr txBox="1"/>
          <p:nvPr/>
        </p:nvSpPr>
        <p:spPr>
          <a:xfrm>
            <a:off x="4984631" y="4763791"/>
            <a:ext cx="2379306" cy="369332"/>
          </a:xfrm>
          <a:prstGeom prst="rect">
            <a:avLst/>
          </a:prstGeom>
          <a:noFill/>
        </p:spPr>
        <p:txBody>
          <a:bodyPr wrap="square" rtlCol="0">
            <a:spAutoFit/>
          </a:bodyPr>
          <a:lstStyle/>
          <a:p>
            <a:r>
              <a:rPr lang="nl-NL" dirty="0"/>
              <a:t>OR lid</a:t>
            </a:r>
          </a:p>
        </p:txBody>
      </p:sp>
      <p:sp>
        <p:nvSpPr>
          <p:cNvPr id="14" name="Tekstvak 13">
            <a:extLst>
              <a:ext uri="{FF2B5EF4-FFF2-40B4-BE49-F238E27FC236}">
                <a16:creationId xmlns:a16="http://schemas.microsoft.com/office/drawing/2014/main" id="{2822B8A3-89A1-898C-BF0C-6AD242BB0294}"/>
              </a:ext>
            </a:extLst>
          </p:cNvPr>
          <p:cNvSpPr txBox="1"/>
          <p:nvPr/>
        </p:nvSpPr>
        <p:spPr>
          <a:xfrm>
            <a:off x="8552069" y="4163627"/>
            <a:ext cx="2482876" cy="1200329"/>
          </a:xfrm>
          <a:prstGeom prst="rect">
            <a:avLst/>
          </a:prstGeom>
          <a:noFill/>
        </p:spPr>
        <p:txBody>
          <a:bodyPr wrap="square" rtlCol="0">
            <a:spAutoFit/>
          </a:bodyPr>
          <a:lstStyle/>
          <a:p>
            <a:r>
              <a:rPr lang="nl-NL" dirty="0"/>
              <a:t>Raadslid Leiderdorp</a:t>
            </a:r>
          </a:p>
          <a:p>
            <a:r>
              <a:rPr lang="nl-NL" dirty="0"/>
              <a:t>(foto beëdiging maart 2022, met andere VRHM collega </a:t>
            </a:r>
            <a:r>
              <a:rPr lang="nl-NL" dirty="0">
                <a:sym typeface="Wingdings" panose="05000000000000000000" pitchFamily="2" charset="2"/>
              </a:rPr>
              <a:t></a:t>
            </a:r>
            <a:endParaRPr lang="nl-NL" dirty="0"/>
          </a:p>
        </p:txBody>
      </p:sp>
      <p:sp>
        <p:nvSpPr>
          <p:cNvPr id="15" name="Tekstvak 14">
            <a:extLst>
              <a:ext uri="{FF2B5EF4-FFF2-40B4-BE49-F238E27FC236}">
                <a16:creationId xmlns:a16="http://schemas.microsoft.com/office/drawing/2014/main" id="{E5B9605B-4DBB-887F-82C4-0FD6655C105D}"/>
              </a:ext>
            </a:extLst>
          </p:cNvPr>
          <p:cNvSpPr txBox="1"/>
          <p:nvPr/>
        </p:nvSpPr>
        <p:spPr>
          <a:xfrm>
            <a:off x="1109709" y="5930283"/>
            <a:ext cx="4376691" cy="369332"/>
          </a:xfrm>
          <a:prstGeom prst="rect">
            <a:avLst/>
          </a:prstGeom>
          <a:noFill/>
        </p:spPr>
        <p:txBody>
          <a:bodyPr wrap="square" rtlCol="0">
            <a:spAutoFit/>
          </a:bodyPr>
          <a:lstStyle/>
          <a:p>
            <a:r>
              <a:rPr lang="nl-NL" dirty="0"/>
              <a:t>Rondje deelnemers.</a:t>
            </a:r>
          </a:p>
        </p:txBody>
      </p:sp>
    </p:spTree>
    <p:extLst>
      <p:ext uri="{BB962C8B-B14F-4D97-AF65-F5344CB8AC3E}">
        <p14:creationId xmlns:p14="http://schemas.microsoft.com/office/powerpoint/2010/main" val="2361663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B4ED6C-F7DF-4DD3-90B3-2AA96868FF7B}"/>
              </a:ext>
            </a:extLst>
          </p:cNvPr>
          <p:cNvSpPr>
            <a:spLocks noGrp="1"/>
          </p:cNvSpPr>
          <p:nvPr>
            <p:ph type="title"/>
          </p:nvPr>
        </p:nvSpPr>
        <p:spPr>
          <a:xfrm>
            <a:off x="838200" y="18255"/>
            <a:ext cx="10515600" cy="1325563"/>
          </a:xfrm>
        </p:spPr>
        <p:txBody>
          <a:bodyPr anchor="ctr">
            <a:normAutofit/>
          </a:bodyPr>
          <a:lstStyle/>
          <a:p>
            <a:r>
              <a:rPr lang="nl-NL"/>
              <a:t>Regionaal Risicoprofiel</a:t>
            </a:r>
          </a:p>
        </p:txBody>
      </p:sp>
      <p:pic>
        <p:nvPicPr>
          <p:cNvPr id="4" name="Afbeelding 3">
            <a:extLst>
              <a:ext uri="{FF2B5EF4-FFF2-40B4-BE49-F238E27FC236}">
                <a16:creationId xmlns:a16="http://schemas.microsoft.com/office/drawing/2014/main" id="{01233365-8A83-4CBC-B047-BD86C55AB1A7}"/>
              </a:ext>
            </a:extLst>
          </p:cNvPr>
          <p:cNvPicPr>
            <a:picLocks noChangeAspect="1"/>
          </p:cNvPicPr>
          <p:nvPr/>
        </p:nvPicPr>
        <p:blipFill rotWithShape="1">
          <a:blip r:embed="rId3"/>
          <a:srcRect t="10567" b="17468"/>
          <a:stretch/>
        </p:blipFill>
        <p:spPr>
          <a:xfrm>
            <a:off x="447441" y="1343818"/>
            <a:ext cx="11297118" cy="4674729"/>
          </a:xfrm>
          <a:prstGeom prst="rect">
            <a:avLst/>
          </a:prstGeom>
          <a:noFill/>
        </p:spPr>
      </p:pic>
    </p:spTree>
    <p:extLst>
      <p:ext uri="{BB962C8B-B14F-4D97-AF65-F5344CB8AC3E}">
        <p14:creationId xmlns:p14="http://schemas.microsoft.com/office/powerpoint/2010/main" val="18496531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A2DEA7-A36D-4289-815E-CDC4E740C8EF}"/>
              </a:ext>
            </a:extLst>
          </p:cNvPr>
          <p:cNvSpPr>
            <a:spLocks noGrp="1"/>
          </p:cNvSpPr>
          <p:nvPr>
            <p:ph type="title"/>
          </p:nvPr>
        </p:nvSpPr>
        <p:spPr/>
        <p:txBody>
          <a:bodyPr/>
          <a:lstStyle/>
          <a:p>
            <a:r>
              <a:rPr lang="nl-NL"/>
              <a:t>Regionaal risicoprofiel</a:t>
            </a:r>
          </a:p>
        </p:txBody>
      </p:sp>
      <p:sp>
        <p:nvSpPr>
          <p:cNvPr id="3" name="Tijdelijke aanduiding voor inhoud 2">
            <a:extLst>
              <a:ext uri="{FF2B5EF4-FFF2-40B4-BE49-F238E27FC236}">
                <a16:creationId xmlns:a16="http://schemas.microsoft.com/office/drawing/2014/main" id="{15C17726-FA8C-4F83-85AC-685B5BE90683}"/>
              </a:ext>
            </a:extLst>
          </p:cNvPr>
          <p:cNvSpPr>
            <a:spLocks noGrp="1"/>
          </p:cNvSpPr>
          <p:nvPr>
            <p:ph idx="1"/>
          </p:nvPr>
        </p:nvSpPr>
        <p:spPr/>
        <p:txBody>
          <a:bodyPr/>
          <a:lstStyle/>
          <a:p>
            <a:pPr marL="457200" indent="-457200"/>
            <a:r>
              <a:rPr lang="nl-NL" altLang="nl-NL" dirty="0"/>
              <a:t>Regionaal risicoprofiel 2023 – 2026</a:t>
            </a:r>
          </a:p>
          <a:p>
            <a:pPr marL="457200" indent="-457200"/>
            <a:r>
              <a:rPr lang="nl-NL" altLang="nl-NL" dirty="0"/>
              <a:t>Inventarisatie en analyse van risico’s in de regio</a:t>
            </a:r>
          </a:p>
          <a:p>
            <a:pPr marL="457200" indent="-457200"/>
            <a:endParaRPr lang="nl-NL" dirty="0"/>
          </a:p>
          <a:p>
            <a:pPr marL="901700">
              <a:buFont typeface="Wingdings" panose="05000000000000000000" pitchFamily="2" charset="2"/>
              <a:buChar char="Ø"/>
            </a:pPr>
            <a:r>
              <a:rPr lang="nl-NL" dirty="0"/>
              <a:t>Wat kan ons overkomen?</a:t>
            </a:r>
          </a:p>
          <a:p>
            <a:pPr marL="901700">
              <a:buFont typeface="Wingdings" panose="05000000000000000000" pitchFamily="2" charset="2"/>
              <a:buChar char="Ø"/>
            </a:pPr>
            <a:r>
              <a:rPr lang="nl-NL" dirty="0"/>
              <a:t>Hoe erg is dat?</a:t>
            </a:r>
          </a:p>
          <a:p>
            <a:pPr marL="901700">
              <a:buFont typeface="Wingdings" panose="05000000000000000000" pitchFamily="2" charset="2"/>
              <a:buChar char="Ø"/>
            </a:pPr>
            <a:r>
              <a:rPr lang="nl-NL" dirty="0"/>
              <a:t>Wat gaan we eraan doen?</a:t>
            </a:r>
          </a:p>
          <a:p>
            <a:pPr marL="0" indent="0">
              <a:buNone/>
            </a:pPr>
            <a:endParaRPr lang="nl-NL" dirty="0"/>
          </a:p>
        </p:txBody>
      </p:sp>
    </p:spTree>
    <p:extLst>
      <p:ext uri="{BB962C8B-B14F-4D97-AF65-F5344CB8AC3E}">
        <p14:creationId xmlns:p14="http://schemas.microsoft.com/office/powerpoint/2010/main" val="770839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8DEF0C-72C2-423E-A405-F01E61B181AC}"/>
              </a:ext>
            </a:extLst>
          </p:cNvPr>
          <p:cNvSpPr>
            <a:spLocks noGrp="1"/>
          </p:cNvSpPr>
          <p:nvPr>
            <p:ph type="title"/>
          </p:nvPr>
        </p:nvSpPr>
        <p:spPr/>
        <p:txBody>
          <a:bodyPr/>
          <a:lstStyle/>
          <a:p>
            <a:r>
              <a:rPr lang="nl-NL"/>
              <a:t>Regionaal Risicoprofiel</a:t>
            </a:r>
          </a:p>
        </p:txBody>
      </p:sp>
      <p:sp>
        <p:nvSpPr>
          <p:cNvPr id="3" name="Tijdelijke aanduiding voor inhoud 2">
            <a:extLst>
              <a:ext uri="{FF2B5EF4-FFF2-40B4-BE49-F238E27FC236}">
                <a16:creationId xmlns:a16="http://schemas.microsoft.com/office/drawing/2014/main" id="{5074FD80-2AF1-451A-A2FB-9FF06FB35F07}"/>
              </a:ext>
            </a:extLst>
          </p:cNvPr>
          <p:cNvSpPr>
            <a:spLocks noGrp="1"/>
          </p:cNvSpPr>
          <p:nvPr>
            <p:ph idx="1"/>
          </p:nvPr>
        </p:nvSpPr>
        <p:spPr>
          <a:xfrm>
            <a:off x="838200" y="1467278"/>
            <a:ext cx="10515600" cy="4727459"/>
          </a:xfrm>
        </p:spPr>
        <p:txBody>
          <a:bodyPr>
            <a:normAutofit/>
          </a:bodyPr>
          <a:lstStyle/>
          <a:p>
            <a:pPr marL="0" indent="0">
              <a:buNone/>
            </a:pPr>
            <a:r>
              <a:rPr lang="nl-NL" b="1" dirty="0"/>
              <a:t>7 thema’s</a:t>
            </a:r>
          </a:p>
          <a:p>
            <a:pPr marL="0" indent="0">
              <a:buNone/>
            </a:pPr>
            <a:endParaRPr lang="nl-NL" b="1" dirty="0"/>
          </a:p>
          <a:p>
            <a:pPr marL="457200" indent="-457200"/>
            <a:r>
              <a:rPr lang="nl-NL" dirty="0"/>
              <a:t>Natuur &amp; klimaat</a:t>
            </a:r>
          </a:p>
          <a:p>
            <a:pPr marL="457200" indent="-457200"/>
            <a:r>
              <a:rPr lang="nl-NL" dirty="0"/>
              <a:t>Milieu</a:t>
            </a:r>
          </a:p>
          <a:p>
            <a:pPr marL="457200" indent="-457200"/>
            <a:r>
              <a:rPr lang="nl-NL" dirty="0"/>
              <a:t>Continuïteit vitale voorzieningen</a:t>
            </a:r>
          </a:p>
          <a:p>
            <a:pPr marL="457200" indent="-457200"/>
            <a:r>
              <a:rPr lang="nl-NL" dirty="0"/>
              <a:t>Gebouwde omgeving</a:t>
            </a:r>
          </a:p>
          <a:p>
            <a:pPr marL="457200" indent="-457200"/>
            <a:r>
              <a:rPr lang="nl-NL" dirty="0"/>
              <a:t>Mobiliteit &amp; infrastructuur</a:t>
            </a:r>
          </a:p>
          <a:p>
            <a:pPr marL="457200" indent="-457200"/>
            <a:r>
              <a:rPr lang="nl-NL" dirty="0"/>
              <a:t>Gezondheid &amp; veiligheid</a:t>
            </a:r>
          </a:p>
          <a:p>
            <a:pPr marL="457200" indent="-457200"/>
            <a:r>
              <a:rPr lang="nl-NL" dirty="0"/>
              <a:t>Publieke veiligheid</a:t>
            </a:r>
          </a:p>
          <a:p>
            <a:pPr marL="0" indent="0">
              <a:buNone/>
            </a:pPr>
            <a:endParaRPr lang="nl-NL" dirty="0"/>
          </a:p>
          <a:p>
            <a:pPr marL="0" indent="0">
              <a:buNone/>
            </a:pPr>
            <a:endParaRPr lang="nl-NL" dirty="0"/>
          </a:p>
        </p:txBody>
      </p:sp>
    </p:spTree>
    <p:extLst>
      <p:ext uri="{BB962C8B-B14F-4D97-AF65-F5344CB8AC3E}">
        <p14:creationId xmlns:p14="http://schemas.microsoft.com/office/powerpoint/2010/main" val="492423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88DA49BC-BDA9-4E5A-9753-ED15598BF350}"/>
              </a:ext>
            </a:extLst>
          </p:cNvPr>
          <p:cNvPicPr>
            <a:picLocks noChangeAspect="1"/>
          </p:cNvPicPr>
          <p:nvPr/>
        </p:nvPicPr>
        <p:blipFill>
          <a:blip r:embed="rId3"/>
          <a:stretch>
            <a:fillRect/>
          </a:stretch>
        </p:blipFill>
        <p:spPr>
          <a:xfrm>
            <a:off x="1710905" y="0"/>
            <a:ext cx="8261231" cy="6558122"/>
          </a:xfrm>
          <a:prstGeom prst="rect">
            <a:avLst/>
          </a:prstGeom>
        </p:spPr>
      </p:pic>
    </p:spTree>
    <p:extLst>
      <p:ext uri="{BB962C8B-B14F-4D97-AF65-F5344CB8AC3E}">
        <p14:creationId xmlns:p14="http://schemas.microsoft.com/office/powerpoint/2010/main" val="2494120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01B87D-B230-46CD-B89D-4BE94B7CE7FE}"/>
              </a:ext>
            </a:extLst>
          </p:cNvPr>
          <p:cNvSpPr>
            <a:spLocks noGrp="1"/>
          </p:cNvSpPr>
          <p:nvPr>
            <p:ph type="title"/>
          </p:nvPr>
        </p:nvSpPr>
        <p:spPr/>
        <p:txBody>
          <a:bodyPr/>
          <a:lstStyle/>
          <a:p>
            <a:r>
              <a:rPr lang="nl-NL"/>
              <a:t>Wat als het mis gaat?</a:t>
            </a:r>
          </a:p>
        </p:txBody>
      </p:sp>
      <p:pic>
        <p:nvPicPr>
          <p:cNvPr id="1026" name="Picture 2" descr="Overstromingen Australië: 20 keer zoveel regen als normaal | Het Parool">
            <a:extLst>
              <a:ext uri="{FF2B5EF4-FFF2-40B4-BE49-F238E27FC236}">
                <a16:creationId xmlns:a16="http://schemas.microsoft.com/office/drawing/2014/main" id="{7943AAEC-B89A-4DF1-9822-9AEB06267B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963" y="1936105"/>
            <a:ext cx="3516764" cy="197597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Ziektegolf en epidemie | Haaglandenveilig">
            <a:extLst>
              <a:ext uri="{FF2B5EF4-FFF2-40B4-BE49-F238E27FC236}">
                <a16:creationId xmlns:a16="http://schemas.microsoft.com/office/drawing/2014/main" id="{3CD0C7F4-9E73-403D-9D78-BF784C7C82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1929" y="3795097"/>
            <a:ext cx="3528526" cy="19759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Cyber Attack On U.K. Electricity Market Confirmed: National Grid  Investigates">
            <a:extLst>
              <a:ext uri="{FF2B5EF4-FFF2-40B4-BE49-F238E27FC236}">
                <a16:creationId xmlns:a16="http://schemas.microsoft.com/office/drawing/2014/main" id="{9CDE0103-54B1-4838-B523-E10C33ADD8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2282" y="1740171"/>
            <a:ext cx="3187435" cy="218768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Grote brand verwoest drie kippenstallen | 1Limburg | Nieuws en sport uit  Limburg">
            <a:extLst>
              <a:ext uri="{FF2B5EF4-FFF2-40B4-BE49-F238E27FC236}">
                <a16:creationId xmlns:a16="http://schemas.microsoft.com/office/drawing/2014/main" id="{363B5EFB-FB91-4C8B-A42B-C289F5409E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3245" y="1740392"/>
            <a:ext cx="3528526" cy="19759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4" name="Picture 10" descr="Nog niets bekend over oorzaak vliegtuigcrash | Het Parool">
            <a:extLst>
              <a:ext uri="{FF2B5EF4-FFF2-40B4-BE49-F238E27FC236}">
                <a16:creationId xmlns:a16="http://schemas.microsoft.com/office/drawing/2014/main" id="{D8E13B7D-6061-4E32-BC87-F64C83BEB3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6010" y="3927857"/>
            <a:ext cx="3234482" cy="215240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029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FD15BF-9F48-459A-A3F9-F5AE851E154E}"/>
              </a:ext>
            </a:extLst>
          </p:cNvPr>
          <p:cNvSpPr>
            <a:spLocks noGrp="1"/>
          </p:cNvSpPr>
          <p:nvPr>
            <p:ph type="title"/>
          </p:nvPr>
        </p:nvSpPr>
        <p:spPr>
          <a:xfrm>
            <a:off x="3469887" y="2766218"/>
            <a:ext cx="5083098" cy="1325563"/>
          </a:xfrm>
        </p:spPr>
        <p:txBody>
          <a:bodyPr>
            <a:normAutofit/>
          </a:bodyPr>
          <a:lstStyle/>
          <a:p>
            <a:r>
              <a:rPr lang="nl-NL"/>
              <a:t>Wat is een crisis?</a:t>
            </a:r>
          </a:p>
        </p:txBody>
      </p:sp>
    </p:spTree>
    <p:extLst>
      <p:ext uri="{BB962C8B-B14F-4D97-AF65-F5344CB8AC3E}">
        <p14:creationId xmlns:p14="http://schemas.microsoft.com/office/powerpoint/2010/main" val="2545136095"/>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RHM.potx" id="{2DDA4BAC-8216-411F-8A07-26F71AFBCC1E}" vid="{6298FFC4-F91D-4819-85D8-0FB34695069C}"/>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VRHM Document" ma:contentTypeID="0x0101000B10BF368F88654CA99110925B192403005D0BE0EC01968749892AC31A7DADBCDB" ma:contentTypeVersion="29" ma:contentTypeDescription="Word document met VRHM sjabloon" ma:contentTypeScope="" ma:versionID="b7a4fdd9042315fde380aeca1a18134f">
  <xsd:schema xmlns:xsd="http://www.w3.org/2001/XMLSchema" xmlns:xs="http://www.w3.org/2001/XMLSchema" xmlns:p="http://schemas.microsoft.com/office/2006/metadata/properties" xmlns:ns2="19388d4c-93f1-491e-b658-48ed1230c80b" xmlns:ns3="438320f6-5d85-4a90-8a24-e7878f7b1ce8" targetNamespace="http://schemas.microsoft.com/office/2006/metadata/properties" ma:root="true" ma:fieldsID="733231f08c4907f019779bedc0ca06ee" ns2:_="" ns3:_="">
    <xsd:import namespace="19388d4c-93f1-491e-b658-48ed1230c80b"/>
    <xsd:import namespace="438320f6-5d85-4a90-8a24-e7878f7b1ce8"/>
    <xsd:element name="properties">
      <xsd:complexType>
        <xsd:sequence>
          <xsd:element name="documentManagement">
            <xsd:complexType>
              <xsd:all>
                <xsd:element ref="ns2:_dlc_DocId" minOccurs="0"/>
                <xsd:element ref="ns2:_dlc_DocIdUrl" minOccurs="0"/>
                <xsd:element ref="ns2:_dlc_DocIdPersistId" minOccurs="0"/>
                <xsd:element ref="ns2:j5b52b5d7de94b5a8859a8c5695dd4f8" minOccurs="0"/>
                <xsd:element ref="ns2:TaxCatchAll" minOccurs="0"/>
                <xsd:element ref="ns2:TaxCatchAllLabel"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2:SharedWithUsers" minOccurs="0"/>
                <xsd:element ref="ns2:SharedWithDetails" minOccurs="0"/>
                <xsd:element ref="ns3:MediaServiceAutoKeyPoints" minOccurs="0"/>
                <xsd:element ref="ns3:MediaServiceKeyPoints" minOccurs="0"/>
                <xsd:element ref="ns3:MediaLengthInSeconds"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388d4c-93f1-491e-b658-48ed1230c80b" elementFormDefault="qualified">
    <xsd:import namespace="http://schemas.microsoft.com/office/2006/documentManagement/types"/>
    <xsd:import namespace="http://schemas.microsoft.com/office/infopath/2007/PartnerControls"/>
    <xsd:element name="_dlc_DocId" ma:index="8" nillable="true" ma:displayName="Waarde van de document-id" ma:description="De waarde van de document-id die aan dit item is toegewezen." ma:internalName="_dlc_DocId" ma:readOnly="true">
      <xsd:simpleType>
        <xsd:restriction base="dms:Text"/>
      </xsd:simpleType>
    </xsd:element>
    <xsd:element name="_dlc_DocIdUrl" ma:index="9"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Id blijven behouden" ma:description="Id behouden tijdens toevoegen." ma:hidden="true" ma:internalName="_dlc_DocIdPersistId" ma:readOnly="true">
      <xsd:simpleType>
        <xsd:restriction base="dms:Boolean"/>
      </xsd:simpleType>
    </xsd:element>
    <xsd:element name="j5b52b5d7de94b5a8859a8c5695dd4f8" ma:index="11" nillable="true" ma:taxonomy="true" ma:internalName="j5b52b5d7de94b5a8859a8c5695dd4f8" ma:taxonomyFieldName="VRHM_x0020_Documentsoort" ma:displayName="VRHM Documentsoort" ma:indexed="true" ma:readOnly="false" ma:fieldId="{35b52b5d-7de9-4b5a-8859-a8c5695dd4f8}" ma:sspId="9751a94d-53f3-460f-a42c-6222e161ce27" ma:termSetId="435fd817-e899-4a27-8f4e-82e22435ef59" ma:anchorId="00000000-0000-0000-0000-000000000000" ma:open="false" ma:isKeyword="false">
      <xsd:complexType>
        <xsd:sequence>
          <xsd:element ref="pc:Terms" minOccurs="0" maxOccurs="1"/>
        </xsd:sequence>
      </xsd:complexType>
    </xsd:element>
    <xsd:element name="TaxCatchAll" ma:index="12" nillable="true" ma:displayName="Taxonomy Catch All Column" ma:hidden="true" ma:list="{e2a5609a-367b-47ab-9d10-823cd2e115b0}" ma:internalName="TaxCatchAll" ma:showField="CatchAllData" ma:web="19388d4c-93f1-491e-b658-48ed1230c80b">
      <xsd:complexType>
        <xsd:complexContent>
          <xsd:extension base="dms:MultiChoiceLookup">
            <xsd:sequence>
              <xsd:element name="Value" type="dms:Lookup" maxOccurs="unbounded" minOccurs="0" nillable="true"/>
            </xsd:sequence>
          </xsd:extension>
        </xsd:complexContent>
      </xsd:complexType>
    </xsd:element>
    <xsd:element name="TaxCatchAllLabel" ma:index="13" nillable="true" ma:displayName="Taxonomy Catch All Column1" ma:hidden="true" ma:list="{e2a5609a-367b-47ab-9d10-823cd2e115b0}" ma:internalName="TaxCatchAllLabel" ma:readOnly="true" ma:showField="CatchAllDataLabel" ma:web="19388d4c-93f1-491e-b658-48ed1230c80b">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38320f6-5d85-4a90-8a24-e7878f7b1ce8" elementFormDefault="qualified">
    <xsd:import namespace="http://schemas.microsoft.com/office/2006/documentManagement/types"/>
    <xsd:import namespace="http://schemas.microsoft.com/office/infopath/2007/PartnerControls"/>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5" nillable="true" ma:displayName="MediaLengthInSeconds" ma:hidden="true"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Afbeeldingtags" ma:readOnly="false" ma:fieldId="{5cf76f15-5ced-4ddc-b409-7134ff3c332f}" ma:taxonomyMulti="true" ma:sspId="9751a94d-53f3-460f-a42c-6222e161ce27"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j5b52b5d7de94b5a8859a8c5695dd4f8 xmlns="19388d4c-93f1-491e-b658-48ed1230c80b">
      <Terms xmlns="http://schemas.microsoft.com/office/infopath/2007/PartnerControls"/>
    </j5b52b5d7de94b5a8859a8c5695dd4f8>
    <TaxCatchAll xmlns="19388d4c-93f1-491e-b658-48ed1230c80b" xsi:nil="true"/>
    <_dlc_DocId xmlns="19388d4c-93f1-491e-b658-48ed1230c80b">HNSVUHEFPH45-1852588952-1474</_dlc_DocId>
    <_dlc_DocIdUrl xmlns="19388d4c-93f1-491e-b658-48ed1230c80b">
      <Url>https://hollandsmidden.sharepoint.com/sites/MST-WGP-MDOTO/_layouts/15/DocIdRedir.aspx?ID=HNSVUHEFPH45-1852588952-1474</Url>
      <Description>HNSVUHEFPH45-1852588952-1474</Description>
    </_dlc_DocIdUrl>
    <lcf76f155ced4ddcb4097134ff3c332f xmlns="438320f6-5d85-4a90-8a24-e7878f7b1ce8">
      <Terms xmlns="http://schemas.microsoft.com/office/infopath/2007/PartnerControls"/>
    </lcf76f155ced4ddcb4097134ff3c332f>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6B66C23-D1C1-42D0-A094-30A6231FF1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388d4c-93f1-491e-b658-48ed1230c80b"/>
    <ds:schemaRef ds:uri="438320f6-5d85-4a90-8a24-e7878f7b1c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758C117-394D-4D9C-99B2-652486E1E71E}">
  <ds:schemaRefs>
    <ds:schemaRef ds:uri="http://schemas.microsoft.com/sharepoint/events"/>
  </ds:schemaRefs>
</ds:datastoreItem>
</file>

<file path=customXml/itemProps3.xml><?xml version="1.0" encoding="utf-8"?>
<ds:datastoreItem xmlns:ds="http://schemas.openxmlformats.org/officeDocument/2006/customXml" ds:itemID="{8B7B6BF8-842E-4C3F-BA02-683456E07BF8}">
  <ds:schemaRefs>
    <ds:schemaRef ds:uri="http://purl.org/dc/dcmitype/"/>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438320f6-5d85-4a90-8a24-e7878f7b1ce8"/>
    <ds:schemaRef ds:uri="19388d4c-93f1-491e-b658-48ed1230c80b"/>
    <ds:schemaRef ds:uri="http://www.w3.org/XML/1998/namespace"/>
  </ds:schemaRefs>
</ds:datastoreItem>
</file>

<file path=customXml/itemProps4.xml><?xml version="1.0" encoding="utf-8"?>
<ds:datastoreItem xmlns:ds="http://schemas.openxmlformats.org/officeDocument/2006/customXml" ds:itemID="{5A9F1728-4516-4F71-AD99-042CF88A9B1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VRHM</Template>
  <TotalTime>94</TotalTime>
  <Words>1757</Words>
  <Application>Microsoft Office PowerPoint</Application>
  <PresentationFormat>Breedbeeld</PresentationFormat>
  <Paragraphs>232</Paragraphs>
  <Slides>28</Slides>
  <Notes>27</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28</vt:i4>
      </vt:variant>
    </vt:vector>
  </HeadingPairs>
  <TitlesOfParts>
    <vt:vector size="33" baseType="lpstr">
      <vt:lpstr>Arial</vt:lpstr>
      <vt:lpstr>Calibri</vt:lpstr>
      <vt:lpstr>Utopia-Regular</vt:lpstr>
      <vt:lpstr>Wingdings</vt:lpstr>
      <vt:lpstr>Kantoorthema</vt:lpstr>
      <vt:lpstr>DARES R15/16 bijeenkomst  </vt:lpstr>
      <vt:lpstr>Programma</vt:lpstr>
      <vt:lpstr>Kennismaking</vt:lpstr>
      <vt:lpstr>Regionaal Risicoprofiel</vt:lpstr>
      <vt:lpstr>Regionaal risicoprofiel</vt:lpstr>
      <vt:lpstr>Regionaal Risicoprofiel</vt:lpstr>
      <vt:lpstr>PowerPoint-presentatie</vt:lpstr>
      <vt:lpstr>Wat als het mis gaat?</vt:lpstr>
      <vt:lpstr>Wat is een crisis?</vt:lpstr>
      <vt:lpstr>Wanneer een crisis en/of een ramp</vt:lpstr>
      <vt:lpstr>Crisis, ramp of incident?</vt:lpstr>
      <vt:lpstr>Waarom crisisbeheersing</vt:lpstr>
      <vt:lpstr>Crisisorganisatie - hoofdstructuur</vt:lpstr>
      <vt:lpstr>Crisisorganisatie - hoofdstructuur</vt:lpstr>
      <vt:lpstr>GRIP 1: Dijkdoorbraak Reeuwijk, 27 juni ‘21</vt:lpstr>
      <vt:lpstr>GRIP 1 - CoPI</vt:lpstr>
      <vt:lpstr>GRIP 2: Kerkbrand Hoogmade, 4 nov. ‘19</vt:lpstr>
      <vt:lpstr>GRIP 2 - ROT</vt:lpstr>
      <vt:lpstr>GRIP 3: Kraanincident Alphen aan den Rijn</vt:lpstr>
      <vt:lpstr>GRIP 3 - BT</vt:lpstr>
      <vt:lpstr>GRIP 4 - Coronacrisis</vt:lpstr>
      <vt:lpstr>GRIP 4 - RBT</vt:lpstr>
      <vt:lpstr>Leiding en coördinatie</vt:lpstr>
      <vt:lpstr>Informatiemanagement</vt:lpstr>
      <vt:lpstr>Werkwijzen</vt:lpstr>
      <vt:lpstr>Werkwijzen</vt:lpstr>
      <vt:lpstr>Multi inzetevaluatie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Weel, Corinne van</dc:creator>
  <cp:lastModifiedBy>Stelt, Mirjam van der</cp:lastModifiedBy>
  <cp:revision>4</cp:revision>
  <cp:lastPrinted>2022-05-30T10:32:39Z</cp:lastPrinted>
  <dcterms:created xsi:type="dcterms:W3CDTF">2021-04-12T08:31:59Z</dcterms:created>
  <dcterms:modified xsi:type="dcterms:W3CDTF">2023-04-04T13:56:21Z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0x0101000B10BF368F88654CA99110925B192403005D0BE0EC01968749892AC31A7DADBCDB</vt:lpwstr>
  </property>
  <property fmtid="{D5CDD505-2E9C-101B-9397-08002B2CF9AE}" pid="3" name="_dlc_DocIdItemGuid">
    <vt:lpwstr>d3b77cb8-fb44-49d0-a5bf-411253f15178</vt:lpwstr>
  </property>
  <property fmtid="{D5CDD505-2E9C-101B-9397-08002B2CF9AE}" pid="4" name="TaxKeyword">
    <vt:lpwstr/>
  </property>
  <property fmtid="{D5CDD505-2E9C-101B-9397-08002B2CF9AE}" pid="5" name="VRHM Documentsoort">
    <vt:lpwstr/>
  </property>
  <property fmtid="{D5CDD505-2E9C-101B-9397-08002B2CF9AE}" pid="6" name="TaxKeywordTaxHTField">
    <vt:lpwstr/>
  </property>
  <property fmtid="{D5CDD505-2E9C-101B-9397-08002B2CF9AE}" pid="7" name="MediaServiceImageTags">
    <vt:lpwstr/>
  </property>
</Properties>
</file>